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354" r:id="rId32"/>
    <p:sldId id="355" r:id="rId33"/>
    <p:sldId id="335" r:id="rId34"/>
    <p:sldId id="290" r:id="rId35"/>
    <p:sldId id="291" r:id="rId36"/>
    <p:sldId id="287" r:id="rId37"/>
    <p:sldId id="356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4" r:id="rId47"/>
    <p:sldId id="305" r:id="rId48"/>
    <p:sldId id="310" r:id="rId49"/>
    <p:sldId id="307" r:id="rId50"/>
    <p:sldId id="308" r:id="rId51"/>
    <p:sldId id="337" r:id="rId52"/>
    <p:sldId id="319" r:id="rId53"/>
    <p:sldId id="336" r:id="rId54"/>
    <p:sldId id="311" r:id="rId55"/>
    <p:sldId id="312" r:id="rId56"/>
    <p:sldId id="340" r:id="rId57"/>
    <p:sldId id="316" r:id="rId58"/>
    <p:sldId id="317" r:id="rId59"/>
    <p:sldId id="318" r:id="rId60"/>
    <p:sldId id="343" r:id="rId61"/>
    <p:sldId id="345" r:id="rId62"/>
    <p:sldId id="346" r:id="rId63"/>
    <p:sldId id="347" r:id="rId64"/>
    <p:sldId id="348" r:id="rId65"/>
    <p:sldId id="349" r:id="rId66"/>
    <p:sldId id="350" r:id="rId67"/>
    <p:sldId id="351" r:id="rId68"/>
    <p:sldId id="352" r:id="rId69"/>
    <p:sldId id="353" r:id="rId70"/>
    <p:sldId id="320" r:id="rId71"/>
    <p:sldId id="342" r:id="rId72"/>
    <p:sldId id="321" r:id="rId73"/>
    <p:sldId id="322" r:id="rId74"/>
    <p:sldId id="323" r:id="rId75"/>
    <p:sldId id="344" r:id="rId76"/>
    <p:sldId id="324" r:id="rId77"/>
    <p:sldId id="325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41" r:id="rId87"/>
    <p:sldId id="326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26FC-DF25-424D-8993-8EC7CE3DD5FE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7436-D035-4B47-8315-6C5E7A2E29E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26FC-DF25-424D-8993-8EC7CE3DD5FE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7436-D035-4B47-8315-6C5E7A2E2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26FC-DF25-424D-8993-8EC7CE3DD5FE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7436-D035-4B47-8315-6C5E7A2E2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26FC-DF25-424D-8993-8EC7CE3DD5FE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7436-D035-4B47-8315-6C5E7A2E2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26FC-DF25-424D-8993-8EC7CE3DD5FE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7436-D035-4B47-8315-6C5E7A2E29E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26FC-DF25-424D-8993-8EC7CE3DD5FE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7436-D035-4B47-8315-6C5E7A2E2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26FC-DF25-424D-8993-8EC7CE3DD5FE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7436-D035-4B47-8315-6C5E7A2E2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26FC-DF25-424D-8993-8EC7CE3DD5FE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7436-D035-4B47-8315-6C5E7A2E2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26FC-DF25-424D-8993-8EC7CE3DD5FE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7436-D035-4B47-8315-6C5E7A2E2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26FC-DF25-424D-8993-8EC7CE3DD5FE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7436-D035-4B47-8315-6C5E7A2E2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26FC-DF25-424D-8993-8EC7CE3DD5FE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797436-D035-4B47-8315-6C5E7A2E29E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5E26FC-DF25-424D-8993-8EC7CE3DD5FE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797436-D035-4B47-8315-6C5E7A2E29E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dirty="0" smtClean="0"/>
              <a:t>Master ASL Unit 1</a:t>
            </a:r>
            <a:endParaRPr lang="en-US" sz="6600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 eaLnBrk="1" hangingPunct="1">
              <a:lnSpc>
                <a:spcPct val="80000"/>
              </a:lnSpc>
            </a:pPr>
            <a:r>
              <a:rPr lang="en-US" sz="3800" smtClean="0">
                <a:ea typeface="ＭＳ Ｐゴシック" pitchFamily="34" charset="-128"/>
              </a:rPr>
              <a:t>Greetings 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en-US" sz="3800" smtClean="0">
                <a:ea typeface="ＭＳ Ｐゴシック" pitchFamily="34" charset="-128"/>
              </a:rPr>
              <a:t>and 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en-US" sz="3800" smtClean="0">
                <a:ea typeface="ＭＳ Ｐゴシック" pitchFamily="34" charset="-128"/>
              </a:rPr>
              <a:t>Responses</a:t>
            </a:r>
          </a:p>
          <a:p>
            <a:pPr marR="0" algn="ctr" eaLnBrk="1" hangingPunct="1">
              <a:lnSpc>
                <a:spcPct val="80000"/>
              </a:lnSpc>
            </a:pPr>
            <a:endParaRPr lang="en-US" sz="380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55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6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500" smtClean="0">
                <a:ea typeface="ＭＳ Ｐゴシック" pitchFamily="34" charset="-128"/>
              </a:rPr>
              <a:t/>
            </a:r>
            <a:br>
              <a:rPr lang="en-US" sz="2500" smtClean="0">
                <a:ea typeface="ＭＳ Ｐゴシック" pitchFamily="34" charset="-128"/>
              </a:rPr>
            </a:br>
            <a:r>
              <a:rPr lang="en-US" sz="2500" smtClean="0">
                <a:ea typeface="ＭＳ Ｐゴシック" pitchFamily="34" charset="-128"/>
              </a:rPr>
              <a:t/>
            </a:r>
            <a:br>
              <a:rPr lang="en-US" sz="2500" smtClean="0">
                <a:ea typeface="ＭＳ Ｐゴシック" pitchFamily="34" charset="-128"/>
              </a:rPr>
            </a:br>
            <a:r>
              <a:rPr lang="en-US" sz="4100" smtClean="0">
                <a:ea typeface="ＭＳ Ｐゴシック" pitchFamily="34" charset="-128"/>
              </a:rPr>
              <a:t/>
            </a:r>
            <a:br>
              <a:rPr lang="en-US" sz="4100" smtClean="0">
                <a:ea typeface="ＭＳ Ｐゴシック" pitchFamily="34" charset="-128"/>
              </a:rPr>
            </a:br>
            <a:r>
              <a:rPr lang="en-US" sz="4100" smtClean="0">
                <a:ea typeface="ＭＳ Ｐゴシック" pitchFamily="34" charset="-128"/>
              </a:rPr>
              <a:t>Practice with a partner…</a:t>
            </a:r>
            <a:endParaRPr lang="en-US" sz="2500" smtClean="0">
              <a:ea typeface="ＭＳ Ｐゴシック" pitchFamily="34" charset="-128"/>
            </a:endParaRPr>
          </a:p>
        </p:txBody>
      </p:sp>
      <p:sp>
        <p:nvSpPr>
          <p:cNvPr id="24578" name="Text Placeholder 8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4040188" cy="65881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B5395"/>
                </a:solidFill>
                <a:ea typeface="ＭＳ Ｐゴシック" pitchFamily="34" charset="-128"/>
              </a:rPr>
              <a:t>Person #1</a:t>
            </a:r>
            <a:r>
              <a:rPr lang="en-US" smtClean="0">
                <a:solidFill>
                  <a:srgbClr val="0B5395"/>
                </a:solidFill>
                <a:ea typeface="ＭＳ Ｐゴシック" pitchFamily="34" charset="-128"/>
              </a:rPr>
              <a:t>	</a:t>
            </a:r>
          </a:p>
        </p:txBody>
      </p:sp>
      <p:sp>
        <p:nvSpPr>
          <p:cNvPr id="24579" name="Text Placeholder 9"/>
          <p:cNvSpPr>
            <a:spLocks noGrp="1"/>
          </p:cNvSpPr>
          <p:nvPr>
            <p:ph type="body" sz="half" idx="3"/>
          </p:nvPr>
        </p:nvSpPr>
        <p:spPr>
          <a:xfrm>
            <a:off x="4648200" y="2133600"/>
            <a:ext cx="4041775" cy="65405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0000"/>
                </a:solidFill>
                <a:ea typeface="ＭＳ Ｐゴシック" pitchFamily="34" charset="-128"/>
              </a:rPr>
              <a:t>Person #2</a:t>
            </a:r>
          </a:p>
        </p:txBody>
      </p:sp>
      <p:sp>
        <p:nvSpPr>
          <p:cNvPr id="16389" name="Content Placeholder 7"/>
          <p:cNvSpPr>
            <a:spLocks noGrp="1"/>
          </p:cNvSpPr>
          <p:nvPr>
            <p:ph sz="quarter" idx="2"/>
          </p:nvPr>
        </p:nvSpPr>
        <p:spPr>
          <a:xfrm>
            <a:off x="152400" y="2249732"/>
            <a:ext cx="4040188" cy="3846513"/>
          </a:xfrm>
        </p:spPr>
        <p:txBody>
          <a:bodyPr>
            <a:normAutofit lnSpcReduction="10000"/>
          </a:bodyPr>
          <a:lstStyle/>
          <a:p>
            <a:pPr algn="r" eaLnBrk="1" hangingPunct="1">
              <a:buFont typeface="Wingdings 2" charset="0"/>
              <a:buNone/>
              <a:defRPr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r" eaLnBrk="1" hangingPunct="1">
              <a:buFont typeface="Wingdings 2" charset="0"/>
              <a:buChar char=""/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1. Hello	</a:t>
            </a:r>
          </a:p>
          <a:p>
            <a:pPr algn="r" eaLnBrk="1" hangingPunct="1">
              <a:buFont typeface="Wingdings 2" charset="0"/>
              <a:buChar char=""/>
              <a:defRPr/>
            </a:pP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 eaLnBrk="1" hangingPunct="1">
              <a:buFont typeface="Wingdings 2" charset="0"/>
              <a:buChar char=""/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3. Nothing much. How are you?</a:t>
            </a:r>
          </a:p>
          <a:p>
            <a:pPr eaLnBrk="1" hangingPunct="1">
              <a:buFont typeface="Wingdings 2" charset="0"/>
              <a:buNone/>
              <a:defRPr/>
            </a:pPr>
            <a:endParaRPr lang="en-US" dirty="0"/>
          </a:p>
          <a:p>
            <a:pPr eaLnBrk="1" hangingPunct="1">
              <a:buFont typeface="Wingdings 2" charset="0"/>
              <a:buNone/>
              <a:defRPr/>
            </a:pPr>
            <a:endParaRPr lang="en-US" dirty="0"/>
          </a:p>
          <a:p>
            <a:pPr eaLnBrk="1" hangingPunct="1">
              <a:buFont typeface="Wingdings 2" charset="0"/>
              <a:buNone/>
              <a:defRPr/>
            </a:pPr>
            <a:endParaRPr lang="en-US" dirty="0"/>
          </a:p>
          <a:p>
            <a:pPr eaLnBrk="1" hangingPunct="1">
              <a:buFont typeface="Wingdings 2" charset="0"/>
              <a:buNone/>
              <a:defRPr/>
            </a:pPr>
            <a:r>
              <a:rPr lang="en-US" dirty="0"/>
              <a:t>		</a:t>
            </a:r>
          </a:p>
        </p:txBody>
      </p:sp>
      <p:sp>
        <p:nvSpPr>
          <p:cNvPr id="24581" name="Content Placeholder 10"/>
          <p:cNvSpPr>
            <a:spLocks noGrp="1"/>
          </p:cNvSpPr>
          <p:nvPr>
            <p:ph sz="quarter" idx="4"/>
          </p:nvPr>
        </p:nvSpPr>
        <p:spPr>
          <a:xfrm>
            <a:off x="3998912" y="2514600"/>
            <a:ext cx="4041775" cy="3846513"/>
          </a:xfrm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sz="2400" b="1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ea typeface="ＭＳ Ｐゴシック" pitchFamily="34" charset="-128"/>
              </a:rPr>
              <a:t>2. What</a:t>
            </a:r>
            <a:r>
              <a:rPr lang="ja-JP" altLang="en-US" sz="2800" b="1" dirty="0" smtClean="0">
                <a:solidFill>
                  <a:srgbClr val="FF0000"/>
                </a:solidFill>
                <a:ea typeface="ＭＳ Ｐゴシック" pitchFamily="34" charset="-128"/>
              </a:rPr>
              <a:t>’</a:t>
            </a:r>
            <a:r>
              <a:rPr lang="en-US" altLang="ja-JP" sz="2800" b="1" dirty="0" smtClean="0">
                <a:solidFill>
                  <a:srgbClr val="FF0000"/>
                </a:solidFill>
                <a:ea typeface="ＭＳ Ｐゴシック" pitchFamily="34" charset="-128"/>
              </a:rPr>
              <a:t>s up?</a:t>
            </a:r>
          </a:p>
          <a:p>
            <a:pPr eaLnBrk="1" hangingPunct="1"/>
            <a:endParaRPr lang="en-US" sz="2800" b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ea typeface="ＭＳ Ｐゴシック" pitchFamily="34" charset="-128"/>
              </a:rPr>
              <a:t>4. Good. (or any other response you would like to say.) 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4582" name="TextBox 1"/>
          <p:cNvSpPr txBox="1">
            <a:spLocks noChangeArrowheads="1"/>
          </p:cNvSpPr>
          <p:nvPr/>
        </p:nvSpPr>
        <p:spPr bwMode="auto">
          <a:xfrm>
            <a:off x="6019800" y="152400"/>
            <a:ext cx="2971800" cy="20621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200" b="1"/>
              <a:t>When done, switch roles and sign it again.  </a:t>
            </a:r>
          </a:p>
        </p:txBody>
      </p:sp>
    </p:spTree>
    <p:extLst>
      <p:ext uri="{BB962C8B-B14F-4D97-AF65-F5344CB8AC3E}">
        <p14:creationId xmlns:p14="http://schemas.microsoft.com/office/powerpoint/2010/main" val="429247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0" y="704088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600" dirty="0" smtClean="0">
                <a:ea typeface="ＭＳ Ｐゴシック" pitchFamily="34" charset="-128"/>
              </a:rPr>
              <a:t>Would you use </a:t>
            </a:r>
            <a:br>
              <a:rPr lang="en-US" sz="4600" dirty="0" smtClean="0">
                <a:ea typeface="ＭＳ Ｐゴシック" pitchFamily="34" charset="-128"/>
              </a:rPr>
            </a:br>
            <a:r>
              <a:rPr lang="ja-JP" altLang="en-US" sz="4600" dirty="0" smtClean="0">
                <a:ea typeface="ＭＳ Ｐゴシック" pitchFamily="34" charset="-128"/>
              </a:rPr>
              <a:t>“</a:t>
            </a:r>
            <a:r>
              <a:rPr lang="en-US" altLang="ja-JP" sz="4600" dirty="0" smtClean="0">
                <a:ea typeface="ＭＳ Ｐゴシック" pitchFamily="34" charset="-128"/>
              </a:rPr>
              <a:t>What</a:t>
            </a:r>
            <a:r>
              <a:rPr lang="ja-JP" altLang="en-US" sz="4600" dirty="0" smtClean="0">
                <a:ea typeface="ＭＳ Ｐゴシック" pitchFamily="34" charset="-128"/>
              </a:rPr>
              <a:t>’</a:t>
            </a:r>
            <a:r>
              <a:rPr lang="en-US" altLang="ja-JP" sz="4600" dirty="0" smtClean="0">
                <a:ea typeface="ＭＳ Ｐゴシック" pitchFamily="34" charset="-128"/>
              </a:rPr>
              <a:t>s Up?</a:t>
            </a:r>
            <a:r>
              <a:rPr lang="ja-JP" altLang="en-US" sz="4600" dirty="0" smtClean="0">
                <a:ea typeface="ＭＳ Ｐゴシック" pitchFamily="34" charset="-128"/>
              </a:rPr>
              <a:t>”</a:t>
            </a:r>
            <a:r>
              <a:rPr lang="en-US" altLang="ja-JP" sz="4600" dirty="0" smtClean="0">
                <a:ea typeface="ＭＳ Ｐゴシック" pitchFamily="34" charset="-128"/>
              </a:rPr>
              <a:t> or </a:t>
            </a:r>
            <a:r>
              <a:rPr lang="ja-JP" altLang="en-US" sz="4600" dirty="0" smtClean="0">
                <a:ea typeface="ＭＳ Ｐゴシック" pitchFamily="34" charset="-128"/>
              </a:rPr>
              <a:t>“</a:t>
            </a:r>
            <a:r>
              <a:rPr lang="en-US" altLang="ja-JP" sz="4600" dirty="0" smtClean="0">
                <a:ea typeface="ＭＳ Ｐゴシック" pitchFamily="34" charset="-128"/>
              </a:rPr>
              <a:t>How are you?</a:t>
            </a:r>
            <a:r>
              <a:rPr lang="ja-JP" altLang="en-US" sz="4600" dirty="0" smtClean="0">
                <a:ea typeface="ＭＳ Ｐゴシック" pitchFamily="34" charset="-128"/>
              </a:rPr>
              <a:t>”</a:t>
            </a:r>
            <a:endParaRPr lang="en-US" sz="4600" dirty="0" smtClean="0">
              <a:ea typeface="ＭＳ Ｐゴシック" pitchFamily="34" charset="-128"/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ea typeface="ＭＳ Ｐゴシック" pitchFamily="34" charset="-128"/>
              </a:rPr>
              <a:t>Parents</a:t>
            </a:r>
          </a:p>
          <a:p>
            <a:r>
              <a:rPr lang="en-US" smtClean="0">
                <a:ea typeface="ＭＳ Ｐゴシック" pitchFamily="34" charset="-128"/>
              </a:rPr>
              <a:t>Another ASL student</a:t>
            </a:r>
          </a:p>
          <a:p>
            <a:r>
              <a:rPr lang="en-US" smtClean="0">
                <a:ea typeface="ＭＳ Ｐゴシック" pitchFamily="34" charset="-128"/>
              </a:rPr>
              <a:t>Your partner</a:t>
            </a:r>
          </a:p>
          <a:p>
            <a:r>
              <a:rPr lang="en-US" smtClean="0">
                <a:ea typeface="ＭＳ Ｐゴシック" pitchFamily="34" charset="-128"/>
              </a:rPr>
              <a:t>Your ASL teacher or other teachers</a:t>
            </a:r>
          </a:p>
          <a:p>
            <a:r>
              <a:rPr lang="en-US" smtClean="0">
                <a:ea typeface="ＭＳ Ｐゴシック" pitchFamily="34" charset="-128"/>
              </a:rPr>
              <a:t>Your boss at your first job</a:t>
            </a:r>
          </a:p>
          <a:p>
            <a:r>
              <a:rPr lang="en-US" smtClean="0">
                <a:ea typeface="ＭＳ Ｐゴシック" pitchFamily="34" charset="-128"/>
              </a:rPr>
              <a:t>Buddy</a:t>
            </a:r>
          </a:p>
          <a:p>
            <a:r>
              <a:rPr lang="en-US" smtClean="0">
                <a:ea typeface="ＭＳ Ｐゴシック" pitchFamily="34" charset="-128"/>
              </a:rPr>
              <a:t>Younger brother</a:t>
            </a:r>
          </a:p>
          <a:p>
            <a:r>
              <a:rPr lang="en-US" smtClean="0">
                <a:ea typeface="ＭＳ Ｐゴシック" pitchFamily="34" charset="-128"/>
              </a:rPr>
              <a:t>School principle</a:t>
            </a:r>
          </a:p>
          <a:p>
            <a:r>
              <a:rPr lang="en-US" smtClean="0">
                <a:ea typeface="ＭＳ Ｐゴシック" pitchFamily="34" charset="-128"/>
              </a:rPr>
              <a:t>An acquaintance</a:t>
            </a:r>
          </a:p>
        </p:txBody>
      </p:sp>
    </p:spTree>
    <p:extLst>
      <p:ext uri="{BB962C8B-B14F-4D97-AF65-F5344CB8AC3E}">
        <p14:creationId xmlns:p14="http://schemas.microsoft.com/office/powerpoint/2010/main" val="62892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BEING verbs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lnSpcReduction="10000"/>
          </a:bodyPr>
          <a:lstStyle/>
          <a:p>
            <a:pPr algn="ctr">
              <a:buFont typeface="Wingdings 2" charset="0"/>
              <a:buChar char=""/>
              <a:defRPr/>
            </a:pPr>
            <a:r>
              <a:rPr lang="en-US" sz="3200" dirty="0"/>
              <a:t>Am, is, are, was, were</a:t>
            </a:r>
          </a:p>
          <a:p>
            <a:pPr algn="ctr">
              <a:buFont typeface="Wingdings 2" charset="0"/>
              <a:buChar char=""/>
              <a:defRPr/>
            </a:pPr>
            <a:endParaRPr lang="en-US" sz="3200" dirty="0"/>
          </a:p>
          <a:p>
            <a:pPr algn="ctr">
              <a:buFont typeface="Wingdings 2" charset="0"/>
              <a:buChar char=""/>
              <a:defRPr/>
            </a:pPr>
            <a:r>
              <a:rPr lang="en-US" sz="3600" b="1" dirty="0"/>
              <a:t>Being verbs are NOT USED in ASL</a:t>
            </a:r>
            <a:r>
              <a:rPr lang="en-US" sz="3600" b="1" dirty="0" smtClean="0"/>
              <a:t>.</a:t>
            </a:r>
          </a:p>
          <a:p>
            <a:pPr algn="ctr">
              <a:buFont typeface="Wingdings 2" charset="0"/>
              <a:buChar char=""/>
              <a:defRPr/>
            </a:pPr>
            <a:endParaRPr lang="en-US" sz="4000" b="1" dirty="0"/>
          </a:p>
          <a:p>
            <a:pPr marL="0" indent="0" algn="ctr">
              <a:buNone/>
              <a:defRPr/>
            </a:pPr>
            <a:r>
              <a:rPr lang="en-US" sz="4000" b="1" u="sng" dirty="0" smtClean="0"/>
              <a:t>Example: </a:t>
            </a:r>
          </a:p>
          <a:p>
            <a:pPr algn="ctr">
              <a:buFont typeface="Wingdings 2" charset="0"/>
              <a:buChar char=""/>
              <a:defRPr/>
            </a:pPr>
            <a:r>
              <a:rPr lang="en-US" sz="4400" b="1" dirty="0" smtClean="0"/>
              <a:t>I am 15 years old. </a:t>
            </a:r>
          </a:p>
          <a:p>
            <a:pPr algn="ctr">
              <a:buFont typeface="Wingdings 2" charset="0"/>
              <a:buChar char=""/>
              <a:defRPr/>
            </a:pPr>
            <a:r>
              <a:rPr lang="en-US" sz="4400" b="1" dirty="0" smtClean="0"/>
              <a:t>He is  smart.  </a:t>
            </a:r>
            <a:endParaRPr lang="en-US" sz="4400" b="1" dirty="0"/>
          </a:p>
          <a:p>
            <a:pPr marL="0" indent="0">
              <a:buFont typeface="Wingdings 2" charset="0"/>
              <a:buNone/>
              <a:defRPr/>
            </a:pPr>
            <a:endParaRPr lang="en-US" dirty="0"/>
          </a:p>
        </p:txBody>
      </p:sp>
      <p:sp>
        <p:nvSpPr>
          <p:cNvPr id="2" name="&quot;No&quot; Symbol 1"/>
          <p:cNvSpPr/>
          <p:nvPr/>
        </p:nvSpPr>
        <p:spPr>
          <a:xfrm>
            <a:off x="2819400" y="4648200"/>
            <a:ext cx="838200" cy="914400"/>
          </a:xfrm>
          <a:prstGeom prst="noSmoking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&quot;No&quot; Symbol 4"/>
          <p:cNvSpPr/>
          <p:nvPr/>
        </p:nvSpPr>
        <p:spPr>
          <a:xfrm>
            <a:off x="3810000" y="5410200"/>
            <a:ext cx="838200" cy="914400"/>
          </a:xfrm>
          <a:prstGeom prst="noSmoking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6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 smtClean="0">
                <a:ea typeface="ＭＳ Ｐゴシック" pitchFamily="34" charset="-128"/>
              </a:rPr>
              <a:t>Deixis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(pronounced 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dike – sis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)</a:t>
            </a:r>
            <a:r>
              <a:rPr lang="en-US" altLang="ja-JP" sz="3200" dirty="0" smtClean="0">
                <a:ea typeface="ＭＳ Ｐゴシック" pitchFamily="34" charset="-128"/>
              </a:rPr>
              <a:t>(pg. 6)</a:t>
            </a:r>
            <a:endParaRPr lang="en-US" sz="3200" dirty="0" smtClean="0">
              <a:ea typeface="ＭＳ Ｐゴシック" pitchFamily="34" charset="-128"/>
            </a:endParaRPr>
          </a:p>
        </p:txBody>
      </p:sp>
      <p:sp>
        <p:nvSpPr>
          <p:cNvPr id="26626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If a person or object is not visible, point to an empty space, or where they were last seen and continue signing.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u="sng" dirty="0" smtClean="0">
                <a:ea typeface="ＭＳ Ｐゴシック" pitchFamily="34" charset="-128"/>
              </a:rPr>
              <a:t>Using the index finger to point is called DEXIS. 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 u="sng" dirty="0" smtClean="0">
                <a:ea typeface="ＭＳ Ｐゴシック" pitchFamily="34" charset="-128"/>
              </a:rPr>
              <a:t>It implies </a:t>
            </a:r>
            <a:r>
              <a:rPr lang="en-US" b="1" u="sng" dirty="0" smtClean="0">
                <a:ea typeface="ＭＳ Ｐゴシック" pitchFamily="34" charset="-128"/>
              </a:rPr>
              <a:t>the BEING VERB</a:t>
            </a:r>
            <a:r>
              <a:rPr lang="en-US" u="sng" dirty="0" smtClean="0">
                <a:ea typeface="ＭＳ Ｐゴシック" pitchFamily="34" charset="-128"/>
              </a:rPr>
              <a:t>. (I am, We are, You are, He is, etc.…)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I, me	           Ex. I </a:t>
            </a:r>
            <a:r>
              <a:rPr lang="en-US" b="1" u="sng" dirty="0" smtClean="0">
                <a:solidFill>
                  <a:srgbClr val="FF0000"/>
                </a:solidFill>
                <a:ea typeface="ＭＳ Ｐゴシック" pitchFamily="34" charset="-128"/>
              </a:rPr>
              <a:t>am</a:t>
            </a:r>
            <a:r>
              <a:rPr lang="en-US" dirty="0" smtClean="0">
                <a:ea typeface="ＭＳ Ｐゴシック" pitchFamily="34" charset="-128"/>
              </a:rPr>
              <a:t> hungry. She </a:t>
            </a:r>
            <a:r>
              <a:rPr lang="en-US" b="1" u="sng" dirty="0" smtClean="0">
                <a:solidFill>
                  <a:srgbClr val="FF0000"/>
                </a:solidFill>
                <a:ea typeface="ＭＳ Ｐゴシック" pitchFamily="34" charset="-128"/>
              </a:rPr>
              <a:t>is</a:t>
            </a:r>
            <a:r>
              <a:rPr lang="en-US" dirty="0" smtClean="0">
                <a:ea typeface="ＭＳ Ｐゴシック" pitchFamily="34" charset="-128"/>
              </a:rPr>
              <a:t> not hungry.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You			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He, she,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We, 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They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You (plural)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074" name="Picture 2" descr="C:\Users\rebecca.mallory\AppData\Local\Microsoft\Windows\Temporary Internet Files\Content.IE5\UGVBLG2L\MM90028357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8528">
            <a:off x="6347540" y="4435086"/>
            <a:ext cx="2170839" cy="22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04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16667" r="3922" b="405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9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16667" r="3922" b="60144"/>
          <a:stretch>
            <a:fillRect/>
          </a:stretch>
        </p:blipFill>
        <p:spPr bwMode="auto">
          <a:xfrm>
            <a:off x="228600" y="12954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381000" y="5410200"/>
            <a:ext cx="876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/>
              <a:t>GOOD		 </a:t>
            </a:r>
            <a:r>
              <a:rPr lang="en-US" sz="2000" dirty="0" smtClean="0"/>
              <a:t>     AFTERNOON        </a:t>
            </a:r>
            <a:r>
              <a:rPr lang="en-US" sz="2000" dirty="0"/>
              <a:t>EVENING/NIGHT	     </a:t>
            </a:r>
            <a:r>
              <a:rPr lang="en-US" sz="2000" dirty="0" smtClean="0"/>
              <a:t>    </a:t>
            </a:r>
            <a:r>
              <a:rPr lang="en-US" sz="2000" dirty="0"/>
              <a:t>MORNING</a:t>
            </a:r>
          </a:p>
          <a:p>
            <a:pPr eaLnBrk="1" hangingPunct="1"/>
            <a:r>
              <a:rPr lang="en-US" sz="2000" dirty="0"/>
              <a:t>  vs. </a:t>
            </a:r>
          </a:p>
          <a:p>
            <a:pPr eaLnBrk="1" hangingPunct="1"/>
            <a:r>
              <a:rPr lang="en-US" sz="2000" dirty="0"/>
              <a:t> BAD</a:t>
            </a:r>
          </a:p>
        </p:txBody>
      </p:sp>
    </p:spTree>
    <p:extLst>
      <p:ext uri="{BB962C8B-B14F-4D97-AF65-F5344CB8AC3E}">
        <p14:creationId xmlns:p14="http://schemas.microsoft.com/office/powerpoint/2010/main" val="142498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Vocabulary Review</a:t>
            </a:r>
          </a:p>
        </p:txBody>
      </p:sp>
      <p:sp>
        <p:nvSpPr>
          <p:cNvPr id="30722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Hello, Hi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What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Up?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How are you?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Busy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Confused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Fine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Good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Happy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Nothing, not much</a:t>
            </a:r>
          </a:p>
        </p:txBody>
      </p:sp>
      <p:sp>
        <p:nvSpPr>
          <p:cNvPr id="30723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Same old, the usual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Sleepy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So-s0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Tired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Morning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Afternoon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Evening, night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Name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903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Review Continue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229600" cy="4389438"/>
          </a:xfrm>
        </p:spPr>
        <p:txBody>
          <a:bodyPr/>
          <a:lstStyle/>
          <a:p>
            <a:pPr eaLnBrk="1" hangingPunct="1"/>
            <a:endParaRPr lang="en-US" sz="32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3200" dirty="0" smtClean="0">
                <a:ea typeface="ＭＳ Ｐゴシック" pitchFamily="34" charset="-128"/>
              </a:rPr>
              <a:t>I, me</a:t>
            </a:r>
          </a:p>
          <a:p>
            <a:pPr eaLnBrk="1" hangingPunct="1"/>
            <a:r>
              <a:rPr lang="en-US" sz="3200" dirty="0" smtClean="0">
                <a:ea typeface="ＭＳ Ｐゴシック" pitchFamily="34" charset="-128"/>
              </a:rPr>
              <a:t>You </a:t>
            </a:r>
          </a:p>
          <a:p>
            <a:pPr eaLnBrk="1" hangingPunct="1"/>
            <a:r>
              <a:rPr lang="en-US" sz="3200" dirty="0" smtClean="0">
                <a:ea typeface="ＭＳ Ｐゴシック" pitchFamily="34" charset="-128"/>
              </a:rPr>
              <a:t>He, she, it</a:t>
            </a:r>
          </a:p>
          <a:p>
            <a:pPr eaLnBrk="1" hangingPunct="1"/>
            <a:r>
              <a:rPr lang="en-US" sz="3200" dirty="0" smtClean="0">
                <a:ea typeface="ＭＳ Ｐゴシック" pitchFamily="34" charset="-128"/>
              </a:rPr>
              <a:t>We, us</a:t>
            </a:r>
          </a:p>
          <a:p>
            <a:pPr eaLnBrk="1" hangingPunct="1"/>
            <a:r>
              <a:rPr lang="en-US" sz="3200" dirty="0" smtClean="0">
                <a:ea typeface="ＭＳ Ｐゴシック" pitchFamily="34" charset="-128"/>
              </a:rPr>
              <a:t>You (plural)</a:t>
            </a:r>
          </a:p>
          <a:p>
            <a:pPr eaLnBrk="1" hangingPunct="1"/>
            <a:r>
              <a:rPr lang="en-US" sz="3200" dirty="0" smtClean="0">
                <a:ea typeface="ＭＳ Ｐゴシック" pitchFamily="34" charset="-128"/>
              </a:rPr>
              <a:t>They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36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772400" cy="1362456"/>
          </a:xfrm>
          <a:ln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dirty="0" smtClean="0"/>
              <a:t>Introductions, </a:t>
            </a:r>
            <a:br>
              <a:rPr dirty="0" smtClean="0"/>
            </a:br>
            <a:r>
              <a:rPr dirty="0" smtClean="0"/>
              <a:t>Making Conversation, Signing Good-bye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03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24638" b="57971"/>
          <a:stretch>
            <a:fillRect/>
          </a:stretch>
        </p:blipFill>
        <p:spPr bwMode="auto">
          <a:xfrm>
            <a:off x="0" y="2057400"/>
            <a:ext cx="8991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4648200" y="1447800"/>
            <a:ext cx="228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 dirty="0"/>
              <a:t>EYES ON ASL #1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5257800"/>
            <a:ext cx="77724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Maintain eye contact when signing to others or when others sign to you. If you must look away, make the </a:t>
            </a:r>
            <a:r>
              <a:rPr lang="ja-JP" altLang="en-US" sz="2800" b="1">
                <a:latin typeface="Calibri" pitchFamily="34" charset="0"/>
              </a:rPr>
              <a:t>“</a:t>
            </a:r>
            <a:r>
              <a:rPr lang="en-US" altLang="ja-JP" sz="2800" b="1">
                <a:latin typeface="Calibri" pitchFamily="34" charset="0"/>
              </a:rPr>
              <a:t>hold on</a:t>
            </a:r>
            <a:r>
              <a:rPr lang="ja-JP" altLang="en-US" sz="2800" b="1">
                <a:latin typeface="Calibri" pitchFamily="34" charset="0"/>
              </a:rPr>
              <a:t>”</a:t>
            </a:r>
            <a:r>
              <a:rPr lang="en-US" altLang="ja-JP" sz="2800" b="1">
                <a:latin typeface="Calibri" pitchFamily="34" charset="0"/>
              </a:rPr>
              <a:t> sign first.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52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Meet the Characters (pg. 3)</a:t>
            </a:r>
          </a:p>
        </p:txBody>
      </p:sp>
      <p:sp>
        <p:nvSpPr>
          <p:cNvPr id="6147" name="Rectangl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 charset="0"/>
              <a:buChar char=""/>
              <a:defRPr/>
            </a:pPr>
            <a:endParaRPr lang="en-US" dirty="0"/>
          </a:p>
          <a:p>
            <a:pPr>
              <a:buFont typeface="Wingdings 2" charset="0"/>
              <a:buChar char=""/>
              <a:defRPr/>
            </a:pPr>
            <a:r>
              <a:rPr lang="en-US" dirty="0"/>
              <a:t>Become familiar with their faces.</a:t>
            </a:r>
          </a:p>
          <a:p>
            <a:pPr>
              <a:buFont typeface="Wingdings 2" charset="0"/>
              <a:buChar char=""/>
              <a:defRPr/>
            </a:pPr>
            <a:endParaRPr lang="en-US" dirty="0"/>
          </a:p>
          <a:p>
            <a:pPr>
              <a:buFont typeface="Wingdings 2" charset="0"/>
              <a:buChar char=""/>
              <a:defRPr/>
            </a:pPr>
            <a:r>
              <a:rPr lang="en-US" dirty="0"/>
              <a:t> You will be seeing them through out the year in our book.</a:t>
            </a:r>
          </a:p>
          <a:p>
            <a:pPr>
              <a:buFont typeface="Wingdings 2" charset="0"/>
              <a:buChar char=""/>
              <a:defRPr/>
            </a:pPr>
            <a:endParaRPr lang="en-US" dirty="0"/>
          </a:p>
          <a:p>
            <a:pPr marL="0" indent="0">
              <a:buFont typeface="Wingdings 2" charset="0"/>
              <a:buNone/>
              <a:defRPr/>
            </a:pPr>
            <a:r>
              <a:rPr lang="en-US" dirty="0" smtClean="0"/>
              <a:t>						</a:t>
            </a:r>
            <a:endParaRPr lang="en-US" dirty="0" smtClean="0"/>
          </a:p>
          <a:p>
            <a:pPr marL="0" indent="0">
              <a:buFont typeface="Wingdings 2" charset="0"/>
              <a:buNone/>
              <a:defRPr/>
            </a:pPr>
            <a:endParaRPr lang="en-US" dirty="0"/>
          </a:p>
          <a:p>
            <a:pPr marL="0" indent="0" algn="ctr">
              <a:buFont typeface="Wingdings 2" charset="0"/>
              <a:buNone/>
              <a:defRPr/>
            </a:pPr>
            <a:r>
              <a:rPr lang="en-US" dirty="0" smtClean="0"/>
              <a:t>Introduction </a:t>
            </a:r>
            <a:endParaRPr lang="en-US" dirty="0"/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5562600"/>
            <a:ext cx="1027112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0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Why do I point Twice?	Pg. 9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Pointing back to yourself or the person you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re talking about shows </a:t>
            </a:r>
            <a:r>
              <a:rPr lang="en-US" altLang="ja-JP" u="sng" dirty="0" smtClean="0">
                <a:ea typeface="ＭＳ Ｐゴシック" pitchFamily="34" charset="-128"/>
              </a:rPr>
              <a:t>completion of train of thought</a:t>
            </a:r>
            <a:r>
              <a:rPr lang="en-US" altLang="ja-JP" dirty="0" smtClean="0">
                <a:ea typeface="ＭＳ Ｐゴシック" pitchFamily="34" charset="-128"/>
              </a:rPr>
              <a:t>. This allows somebody else to begin signing without interrupting you. 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Using </a:t>
            </a:r>
            <a:r>
              <a:rPr lang="en-US" dirty="0" err="1" smtClean="0">
                <a:ea typeface="ＭＳ Ｐゴシック" pitchFamily="34" charset="-128"/>
              </a:rPr>
              <a:t>Deixis</a:t>
            </a:r>
            <a:r>
              <a:rPr lang="en-US" dirty="0" smtClean="0">
                <a:ea typeface="ＭＳ Ｐゴシック" pitchFamily="34" charset="-128"/>
              </a:rPr>
              <a:t> at the end of a sentence is called </a:t>
            </a:r>
            <a:r>
              <a:rPr lang="en-US" b="1" u="sng" dirty="0" smtClean="0">
                <a:ea typeface="ＭＳ Ｐゴシック" pitchFamily="34" charset="-128"/>
              </a:rPr>
              <a:t>closing signal.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Remember to use a closing signal when: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Making a statement or comment about yourself or somebody else.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Asking a question</a:t>
            </a:r>
          </a:p>
        </p:txBody>
      </p:sp>
      <p:pic>
        <p:nvPicPr>
          <p:cNvPr id="3481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57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4648200" y="5943600"/>
            <a:ext cx="342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 dirty="0"/>
              <a:t>EYES ON ASL #2</a:t>
            </a:r>
          </a:p>
        </p:txBody>
      </p:sp>
    </p:spTree>
    <p:extLst>
      <p:ext uri="{BB962C8B-B14F-4D97-AF65-F5344CB8AC3E}">
        <p14:creationId xmlns:p14="http://schemas.microsoft.com/office/powerpoint/2010/main" val="84877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Closing Signal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</a:rPr>
              <a:t>Putting </a:t>
            </a:r>
            <a:r>
              <a:rPr lang="en-US" sz="2800" dirty="0" err="1" smtClean="0">
                <a:ea typeface="ＭＳ Ｐゴシック" pitchFamily="34" charset="-128"/>
              </a:rPr>
              <a:t>diexis</a:t>
            </a:r>
            <a:r>
              <a:rPr lang="en-US" sz="2800" dirty="0" smtClean="0">
                <a:ea typeface="ＭＳ Ｐゴシック" pitchFamily="34" charset="-128"/>
              </a:rPr>
              <a:t> at </a:t>
            </a:r>
            <a:r>
              <a:rPr lang="en-US" sz="3200" b="1" u="sng" dirty="0" smtClean="0">
                <a:ea typeface="ＭＳ Ｐゴシック" pitchFamily="34" charset="-128"/>
              </a:rPr>
              <a:t>the end of a sentence </a:t>
            </a:r>
            <a:r>
              <a:rPr lang="en-US" sz="2800" dirty="0" smtClean="0">
                <a:ea typeface="ＭＳ Ｐゴシック" pitchFamily="34" charset="-128"/>
              </a:rPr>
              <a:t>is called a closing signal. </a:t>
            </a:r>
          </a:p>
          <a:p>
            <a:endParaRPr lang="en-US" sz="2800" dirty="0" smtClean="0">
              <a:ea typeface="ＭＳ Ｐゴシック" pitchFamily="34" charset="-128"/>
            </a:endParaRPr>
          </a:p>
          <a:p>
            <a:r>
              <a:rPr lang="en-US" sz="2800" u="sng" dirty="0" smtClean="0">
                <a:ea typeface="ＭＳ Ｐゴシック" pitchFamily="34" charset="-128"/>
              </a:rPr>
              <a:t>Examples:</a:t>
            </a:r>
          </a:p>
          <a:p>
            <a:r>
              <a:rPr lang="en-US" sz="2800" dirty="0" smtClean="0">
                <a:ea typeface="ＭＳ Ｐゴシック" pitchFamily="34" charset="-128"/>
              </a:rPr>
              <a:t>ME BUSY </a:t>
            </a:r>
            <a:r>
              <a:rPr lang="en-US" sz="3600" b="1" u="sng" dirty="0" smtClean="0">
                <a:ea typeface="ＭＳ Ｐゴシック" pitchFamily="34" charset="-128"/>
              </a:rPr>
              <a:t>ME</a:t>
            </a:r>
            <a:r>
              <a:rPr lang="en-US" sz="2800" dirty="0" smtClean="0">
                <a:ea typeface="ＭＳ Ｐゴシック" pitchFamily="34" charset="-128"/>
              </a:rPr>
              <a:t>. </a:t>
            </a:r>
          </a:p>
          <a:p>
            <a:r>
              <a:rPr lang="en-US" sz="2800" dirty="0" smtClean="0">
                <a:ea typeface="ＭＳ Ｐゴシック" pitchFamily="34" charset="-128"/>
              </a:rPr>
              <a:t>SHE TIRED </a:t>
            </a:r>
            <a:r>
              <a:rPr lang="en-US" sz="3600" b="1" u="sng" dirty="0" smtClean="0">
                <a:ea typeface="ＭＳ Ｐゴシック" pitchFamily="34" charset="-128"/>
              </a:rPr>
              <a:t>SHE</a:t>
            </a:r>
            <a:r>
              <a:rPr lang="en-US" sz="2800" dirty="0" smtClean="0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8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Introducing yourself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smtClean="0">
              <a:ea typeface="ＭＳ Ｐゴシック" pitchFamily="34" charset="-128"/>
            </a:endParaRPr>
          </a:p>
          <a:p>
            <a:r>
              <a:rPr lang="en-US" sz="2800" smtClean="0">
                <a:ea typeface="ＭＳ Ｐゴシック" pitchFamily="34" charset="-128"/>
              </a:rPr>
              <a:t>Hello, my name is….</a:t>
            </a:r>
          </a:p>
          <a:p>
            <a:endParaRPr lang="en-US" sz="2800" smtClean="0">
              <a:ea typeface="ＭＳ Ｐゴシック" pitchFamily="34" charset="-128"/>
            </a:endParaRPr>
          </a:p>
          <a:p>
            <a:r>
              <a:rPr lang="en-US" sz="2800" smtClean="0">
                <a:ea typeface="ＭＳ Ｐゴシック" pitchFamily="34" charset="-128"/>
              </a:rPr>
              <a:t>HI ME NAME fs- ________________.</a:t>
            </a:r>
          </a:p>
          <a:p>
            <a:endParaRPr lang="en-US" sz="2800" smtClean="0">
              <a:ea typeface="ＭＳ Ｐゴシック" pitchFamily="34" charset="-128"/>
            </a:endParaRPr>
          </a:p>
          <a:p>
            <a:endParaRPr lang="en-US" sz="2800" smtClean="0">
              <a:ea typeface="ＭＳ Ｐゴシック" pitchFamily="34" charset="-128"/>
            </a:endParaRPr>
          </a:p>
          <a:p>
            <a:r>
              <a:rPr lang="en-US" sz="2800" smtClean="0">
                <a:ea typeface="ＭＳ Ｐゴシック" pitchFamily="34" charset="-128"/>
              </a:rPr>
              <a:t>We don</a:t>
            </a:r>
            <a:r>
              <a:rPr lang="en-US" altLang="en-US" sz="2800" smtClean="0">
                <a:ea typeface="ＭＳ Ｐゴシック" pitchFamily="34" charset="-128"/>
              </a:rPr>
              <a:t>’</a:t>
            </a:r>
            <a:r>
              <a:rPr lang="en-US" sz="2800" smtClean="0">
                <a:ea typeface="ＭＳ Ｐゴシック" pitchFamily="34" charset="-128"/>
              </a:rPr>
              <a:t>t write or use </a:t>
            </a:r>
            <a:r>
              <a:rPr lang="en-US" sz="2800" u="sng" smtClean="0">
                <a:ea typeface="ＭＳ Ｐゴシック" pitchFamily="34" charset="-128"/>
              </a:rPr>
              <a:t>IS </a:t>
            </a:r>
            <a:r>
              <a:rPr lang="en-US" sz="2800" smtClean="0">
                <a:ea typeface="ＭＳ Ｐゴシック" pitchFamily="34" charset="-128"/>
              </a:rPr>
              <a:t>because it is implied in the deixis. </a:t>
            </a:r>
            <a:endParaRPr lang="en-US" sz="2800" u="sng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397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smtClean="0">
                <a:ea typeface="ＭＳ Ｐゴシック" pitchFamily="34" charset="-128"/>
              </a:rPr>
              <a:t>Class Practice</a:t>
            </a:r>
            <a:endParaRPr lang="en-US" sz="2200" smtClean="0">
              <a:ea typeface="ＭＳ Ｐゴシック" pitchFamily="34" charset="-128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type="body" idx="2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dirty="0" smtClean="0">
                <a:ea typeface="ＭＳ Ｐゴシック" pitchFamily="34" charset="-128"/>
              </a:rPr>
              <a:t>	</a:t>
            </a:r>
            <a:r>
              <a:rPr lang="en-US" sz="3000" b="1" u="sng" dirty="0" smtClean="0">
                <a:ea typeface="ＭＳ Ｐゴシック" pitchFamily="34" charset="-128"/>
              </a:rPr>
              <a:t>English:</a:t>
            </a:r>
          </a:p>
          <a:p>
            <a:pPr eaLnBrk="1" hangingPunct="1"/>
            <a:r>
              <a:rPr lang="en-US" sz="3200" dirty="0" smtClean="0">
                <a:ea typeface="ＭＳ Ｐゴシック" pitchFamily="34" charset="-128"/>
              </a:rPr>
              <a:t>They are busy.</a:t>
            </a:r>
          </a:p>
          <a:p>
            <a:pPr eaLnBrk="1" hangingPunct="1"/>
            <a:r>
              <a:rPr lang="en-US" sz="3200" dirty="0" smtClean="0">
                <a:ea typeface="ＭＳ Ｐゴシック" pitchFamily="34" charset="-128"/>
              </a:rPr>
              <a:t>She is happy.</a:t>
            </a:r>
          </a:p>
          <a:p>
            <a:pPr eaLnBrk="1" hangingPunct="1"/>
            <a:r>
              <a:rPr lang="en-US" sz="3200" dirty="0" smtClean="0">
                <a:ea typeface="ＭＳ Ｐゴシック" pitchFamily="34" charset="-128"/>
              </a:rPr>
              <a:t>I am confused.</a:t>
            </a:r>
          </a:p>
          <a:p>
            <a:pPr eaLnBrk="1" hangingPunct="1"/>
            <a:r>
              <a:rPr lang="en-US" sz="3200" dirty="0" smtClean="0">
                <a:ea typeface="ＭＳ Ｐゴシック" pitchFamily="34" charset="-128"/>
              </a:rPr>
              <a:t>We are happy.</a:t>
            </a:r>
          </a:p>
          <a:p>
            <a:pPr eaLnBrk="1" hangingPunct="1"/>
            <a:r>
              <a:rPr lang="en-US" sz="3200" dirty="0" smtClean="0">
                <a:ea typeface="ＭＳ Ｐゴシック" pitchFamily="34" charset="-128"/>
              </a:rPr>
              <a:t>She</a:t>
            </a:r>
            <a:r>
              <a:rPr lang="ja-JP" altLang="en-US" sz="3200" dirty="0" smtClean="0">
                <a:ea typeface="ＭＳ Ｐゴシック" pitchFamily="34" charset="-128"/>
              </a:rPr>
              <a:t>’</a:t>
            </a:r>
            <a:r>
              <a:rPr lang="en-US" altLang="ja-JP" sz="3200" dirty="0" smtClean="0">
                <a:ea typeface="ＭＳ Ｐゴシック" pitchFamily="34" charset="-128"/>
              </a:rPr>
              <a:t>s good.</a:t>
            </a:r>
          </a:p>
          <a:p>
            <a:pPr eaLnBrk="1" hangingPunct="1"/>
            <a:r>
              <a:rPr lang="en-US" sz="3200" dirty="0" smtClean="0">
                <a:ea typeface="ＭＳ Ｐゴシック" pitchFamily="34" charset="-128"/>
              </a:rPr>
              <a:t>I</a:t>
            </a:r>
            <a:r>
              <a:rPr lang="ja-JP" altLang="en-US" sz="3200" dirty="0" smtClean="0">
                <a:ea typeface="ＭＳ Ｐゴシック" pitchFamily="34" charset="-128"/>
              </a:rPr>
              <a:t>’</a:t>
            </a:r>
            <a:r>
              <a:rPr lang="en-US" altLang="ja-JP" sz="3200" dirty="0" smtClean="0">
                <a:ea typeface="ＭＳ Ｐゴシック" pitchFamily="34" charset="-128"/>
              </a:rPr>
              <a:t>m sleepy.</a:t>
            </a:r>
          </a:p>
          <a:p>
            <a:pPr eaLnBrk="1" hangingPunct="1">
              <a:buFont typeface="Wingdings 2" pitchFamily="18" charset="2"/>
              <a:buNone/>
            </a:pPr>
            <a:endParaRPr lang="en-US" sz="3200" dirty="0" smtClean="0">
              <a:ea typeface="ＭＳ Ｐゴシック" pitchFamily="34" charset="-128"/>
            </a:endParaRPr>
          </a:p>
        </p:txBody>
      </p:sp>
      <p:sp>
        <p:nvSpPr>
          <p:cNvPr id="18438" name="Rectangle 6"/>
          <p:cNvSpPr>
            <a:spLocks noGrp="1"/>
          </p:cNvSpPr>
          <p:nvPr>
            <p:ph sz="half" idx="1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200" smtClean="0">
                <a:ea typeface="ＭＳ Ｐゴシック" pitchFamily="34" charset="-128"/>
              </a:rPr>
              <a:t>	</a:t>
            </a:r>
            <a:r>
              <a:rPr lang="en-US" sz="3000" b="1" u="sng" smtClean="0">
                <a:ea typeface="ＭＳ Ｐゴシック" pitchFamily="34" charset="-128"/>
              </a:rPr>
              <a:t>ASL-GLOSS:</a:t>
            </a:r>
          </a:p>
          <a:p>
            <a:r>
              <a:rPr lang="en-US" sz="2800" smtClean="0">
                <a:ea typeface="ＭＳ Ｐゴシック" pitchFamily="34" charset="-128"/>
              </a:rPr>
              <a:t>THEY BUSY THEY</a:t>
            </a:r>
          </a:p>
          <a:p>
            <a:r>
              <a:rPr lang="en-US" sz="2800" smtClean="0">
                <a:ea typeface="ＭＳ Ｐゴシック" pitchFamily="34" charset="-128"/>
              </a:rPr>
              <a:t>SHE HAPPY SHE</a:t>
            </a:r>
          </a:p>
          <a:p>
            <a:r>
              <a:rPr lang="en-US" sz="2800" smtClean="0">
                <a:ea typeface="ＭＳ Ｐゴシック" pitchFamily="34" charset="-128"/>
              </a:rPr>
              <a:t>ME CONFUSED ME</a:t>
            </a:r>
          </a:p>
          <a:p>
            <a:r>
              <a:rPr lang="en-US" sz="2800" smtClean="0">
                <a:ea typeface="ＭＳ Ｐゴシック" pitchFamily="34" charset="-128"/>
              </a:rPr>
              <a:t>WE HAPPY WE</a:t>
            </a:r>
          </a:p>
          <a:p>
            <a:r>
              <a:rPr lang="en-US" sz="2800" smtClean="0">
                <a:ea typeface="ＭＳ Ｐゴシック" pitchFamily="34" charset="-128"/>
              </a:rPr>
              <a:t>SHE GOOD SHE</a:t>
            </a:r>
          </a:p>
          <a:p>
            <a:r>
              <a:rPr lang="en-US" sz="2800" smtClean="0">
                <a:ea typeface="ＭＳ Ｐゴシック" pitchFamily="34" charset="-128"/>
              </a:rPr>
              <a:t>ME SLEEPY ME</a:t>
            </a:r>
          </a:p>
        </p:txBody>
      </p:sp>
      <p:sp>
        <p:nvSpPr>
          <p:cNvPr id="2" name="Oval 1"/>
          <p:cNvSpPr/>
          <p:nvPr/>
        </p:nvSpPr>
        <p:spPr>
          <a:xfrm>
            <a:off x="1393371" y="2525486"/>
            <a:ext cx="6096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04899" y="4310743"/>
            <a:ext cx="6096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26671" y="3222171"/>
            <a:ext cx="4572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" y="3810000"/>
            <a:ext cx="6096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26671" y="495300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5800" y="5486400"/>
            <a:ext cx="5334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4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1739" r="46078" b="47101"/>
          <a:stretch>
            <a:fillRect/>
          </a:stretch>
        </p:blipFill>
        <p:spPr bwMode="auto">
          <a:xfrm>
            <a:off x="2743200" y="166687"/>
            <a:ext cx="6223000" cy="669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57200" y="1447800"/>
            <a:ext cx="228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/>
              <a:t>LET</a:t>
            </a:r>
            <a:r>
              <a:rPr lang="en-US" altLang="en-US" b="1"/>
              <a:t>’</a:t>
            </a:r>
            <a:r>
              <a:rPr lang="en-US" b="1"/>
              <a:t>S PRACTICE!</a:t>
            </a:r>
          </a:p>
        </p:txBody>
      </p:sp>
    </p:spTree>
    <p:extLst>
      <p:ext uri="{BB962C8B-B14F-4D97-AF65-F5344CB8AC3E}">
        <p14:creationId xmlns:p14="http://schemas.microsoft.com/office/powerpoint/2010/main" val="425963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ea typeface="ＭＳ Ｐゴシック" pitchFamily="34" charset="-128"/>
              </a:rPr>
              <a:t>Deaf Culture </a:t>
            </a:r>
            <a:r>
              <a:rPr lang="en-US" dirty="0" err="1" smtClean="0">
                <a:ea typeface="ＭＳ Ｐゴシック" pitchFamily="34" charset="-128"/>
              </a:rPr>
              <a:t>Tid</a:t>
            </a:r>
            <a:r>
              <a:rPr lang="en-US" dirty="0" smtClean="0">
                <a:ea typeface="ＭＳ Ｐゴシック" pitchFamily="34" charset="-128"/>
              </a:rPr>
              <a:t>-bit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>
              <a:buFont typeface="Wingdings 2" charset="0"/>
              <a:buChar char=""/>
              <a:defRPr/>
            </a:pPr>
            <a:r>
              <a:rPr lang="en-US" sz="3200" dirty="0" smtClean="0">
                <a:cs typeface="+mn-cs"/>
              </a:rPr>
              <a:t>Introductions </a:t>
            </a:r>
            <a:r>
              <a:rPr lang="en-US" sz="3200" dirty="0">
                <a:cs typeface="+mn-cs"/>
              </a:rPr>
              <a:t>into the Deaf community tend to include both first and last names. </a:t>
            </a:r>
            <a:endParaRPr lang="en-US" sz="3200" dirty="0" smtClean="0">
              <a:cs typeface="+mn-cs"/>
            </a:endParaRPr>
          </a:p>
          <a:p>
            <a:pPr marL="0" indent="0">
              <a:buFont typeface="Wingdings 2" charset="0"/>
              <a:buNone/>
              <a:defRPr/>
            </a:pPr>
            <a:r>
              <a:rPr lang="en-US" sz="3200" dirty="0">
                <a:cs typeface="+mn-cs"/>
              </a:rPr>
              <a:t>	</a:t>
            </a:r>
            <a:r>
              <a:rPr lang="en-US" sz="3200" dirty="0" smtClean="0">
                <a:cs typeface="+mn-cs"/>
              </a:rPr>
              <a:t>		WHY?</a:t>
            </a:r>
          </a:p>
          <a:p>
            <a:pPr marL="0" indent="0">
              <a:buFont typeface="Wingdings 2" charset="0"/>
              <a:buNone/>
              <a:defRPr/>
            </a:pPr>
            <a:endParaRPr lang="en-US" sz="3200" dirty="0">
              <a:cs typeface="+mn-cs"/>
            </a:endParaRPr>
          </a:p>
          <a:p>
            <a:pPr>
              <a:buFont typeface="Wingdings 2" charset="0"/>
              <a:buChar char=""/>
              <a:defRPr/>
            </a:pPr>
            <a:r>
              <a:rPr lang="en-US" sz="3200" dirty="0">
                <a:cs typeface="+mn-cs"/>
              </a:rPr>
              <a:t>You may know people in common</a:t>
            </a:r>
            <a:r>
              <a:rPr lang="en-US" sz="3200" dirty="0" smtClean="0">
                <a:cs typeface="+mn-cs"/>
              </a:rPr>
              <a:t>.</a:t>
            </a:r>
          </a:p>
          <a:p>
            <a:pPr>
              <a:buFont typeface="Wingdings 2" charset="0"/>
              <a:buChar char=""/>
              <a:defRPr/>
            </a:pPr>
            <a:endParaRPr lang="en-US" sz="3200" dirty="0" smtClean="0">
              <a:cs typeface="+mn-cs"/>
            </a:endParaRPr>
          </a:p>
          <a:p>
            <a:pPr>
              <a:buFont typeface="Wingdings 2" charset="0"/>
              <a:buChar char=""/>
              <a:defRPr/>
            </a:pPr>
            <a:r>
              <a:rPr lang="en-US" sz="3200" dirty="0" smtClean="0">
                <a:cs typeface="+mn-cs"/>
              </a:rPr>
              <a:t>The Deaf world can be very small. </a:t>
            </a:r>
            <a:endParaRPr lang="en-US" sz="2800" dirty="0" smtClean="0">
              <a:cs typeface="+mn-cs"/>
            </a:endParaRPr>
          </a:p>
          <a:p>
            <a:pPr>
              <a:buFont typeface="Wingdings 2" charset="0"/>
              <a:buChar char=""/>
              <a:defRPr/>
            </a:pPr>
            <a:endParaRPr lang="en-US" sz="3200" dirty="0">
              <a:cs typeface="+mn-cs"/>
            </a:endParaRPr>
          </a:p>
        </p:txBody>
      </p:sp>
      <p:pic>
        <p:nvPicPr>
          <p:cNvPr id="1026" name="Picture 2" descr="C:\Users\rebecca.mallory\AppData\Local\Microsoft\Windows\Temporary Internet Files\Content.IE5\EDEIJ8BK\MC9004421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86400"/>
            <a:ext cx="4073718" cy="127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4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Eyes on ASL #3 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Aharoni" pitchFamily="2" charset="-79"/>
                <a:ea typeface="ＭＳ Ｐゴシック" pitchFamily="34" charset="-128"/>
                <a:cs typeface="Aharoni" pitchFamily="2" charset="-79"/>
              </a:rPr>
              <a:t>There is no such thing as a one word </a:t>
            </a:r>
            <a:r>
              <a:rPr lang="en-US" sz="3600" dirty="0" smtClean="0">
                <a:latin typeface="Aharoni" pitchFamily="2" charset="-79"/>
                <a:ea typeface="ＭＳ Ｐゴシック" pitchFamily="34" charset="-128"/>
                <a:cs typeface="Aharoni" pitchFamily="2" charset="-79"/>
              </a:rPr>
              <a:t>answer, </a:t>
            </a:r>
            <a:r>
              <a:rPr lang="en-US" sz="3600" dirty="0" smtClean="0">
                <a:latin typeface="Aharoni" pitchFamily="2" charset="-79"/>
                <a:ea typeface="ＭＳ Ｐゴシック" pitchFamily="34" charset="-128"/>
                <a:cs typeface="Aharoni" pitchFamily="2" charset="-79"/>
              </a:rPr>
              <a:t>or </a:t>
            </a:r>
            <a:r>
              <a:rPr lang="en-US" sz="3600" dirty="0" smtClean="0">
                <a:latin typeface="Aharoni" pitchFamily="2" charset="-79"/>
                <a:ea typeface="ＭＳ Ｐゴシック" pitchFamily="34" charset="-128"/>
                <a:cs typeface="Aharoni" pitchFamily="2" charset="-79"/>
              </a:rPr>
              <a:t>reply, </a:t>
            </a:r>
            <a:r>
              <a:rPr lang="en-US" sz="3600" dirty="0" smtClean="0">
                <a:latin typeface="Aharoni" pitchFamily="2" charset="-79"/>
                <a:ea typeface="ＭＳ Ｐゴシック" pitchFamily="34" charset="-128"/>
                <a:cs typeface="Aharoni" pitchFamily="2" charset="-79"/>
              </a:rPr>
              <a:t>in American Sign Language. </a:t>
            </a:r>
            <a:endParaRPr lang="en-US" sz="3600" dirty="0" smtClean="0">
              <a:latin typeface="Aharoni" pitchFamily="2" charset="-79"/>
              <a:ea typeface="ＭＳ Ｐゴシック" pitchFamily="34" charset="-128"/>
              <a:cs typeface="Aharoni" pitchFamily="2" charset="-79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sz="3200" dirty="0" smtClean="0">
                <a:ea typeface="ＭＳ Ｐゴシック" pitchFamily="34" charset="-128"/>
              </a:rPr>
              <a:t>Detail is key!</a:t>
            </a:r>
          </a:p>
          <a:p>
            <a:pPr lvl="1"/>
            <a:r>
              <a:rPr lang="en-US" sz="3000" dirty="0" smtClean="0">
                <a:ea typeface="ＭＳ Ｐゴシック" pitchFamily="34" charset="-128"/>
              </a:rPr>
              <a:t>It’s better to have more information, than not enough. </a:t>
            </a:r>
          </a:p>
        </p:txBody>
      </p:sp>
      <p:pic>
        <p:nvPicPr>
          <p:cNvPr id="4096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8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15942" r="2942" b="21739"/>
          <a:stretch>
            <a:fillRect/>
          </a:stretch>
        </p:blipFill>
        <p:spPr bwMode="auto">
          <a:xfrm>
            <a:off x="457200" y="0"/>
            <a:ext cx="82296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56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Introductions Vocabulary Pg. 12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DEAF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FRIEND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HARD-OF-HEARING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HEARING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INTRODUCE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MEET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MY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NICE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WANT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NAME</a:t>
            </a:r>
          </a:p>
        </p:txBody>
      </p:sp>
      <p:pic>
        <p:nvPicPr>
          <p:cNvPr id="43011" name="Picture 2" descr="C:\Documents and Settings\Brandon G\Local Settings\Temporary Internet Files\Content.IE5\MHRKLW7Y\MCj03981590000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3119438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1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pPr algn="ctr"/>
            <a:r>
              <a:rPr lang="en-US" sz="5600" b="1" smtClean="0">
                <a:solidFill>
                  <a:schemeClr val="folHlink"/>
                </a:solidFill>
                <a:ea typeface="ＭＳ Ｐゴシック" pitchFamily="34" charset="-128"/>
              </a:rPr>
              <a:t>Accent Step page. 12</a:t>
            </a:r>
          </a:p>
        </p:txBody>
      </p:sp>
      <p:sp>
        <p:nvSpPr>
          <p:cNvPr id="44034" name="Rectangle 5"/>
          <p:cNvSpPr>
            <a:spLocks noGrp="1"/>
          </p:cNvSpPr>
          <p:nvPr>
            <p:ph type="subTitle" idx="1"/>
          </p:nvPr>
        </p:nvSpPr>
        <p:spPr>
          <a:xfrm>
            <a:off x="1219200" y="1447800"/>
            <a:ext cx="6934200" cy="1752600"/>
          </a:xfrm>
        </p:spPr>
        <p:txBody>
          <a:bodyPr>
            <a:no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en-US" sz="2800" dirty="0" smtClean="0">
                <a:ea typeface="ＭＳ Ｐゴシック" pitchFamily="34" charset="-128"/>
              </a:rPr>
              <a:t>When fingerspelling your complete name, </a:t>
            </a:r>
            <a:r>
              <a:rPr lang="en-US" sz="2800" u="sng" dirty="0" smtClean="0">
                <a:ea typeface="ＭＳ Ｐゴシック" pitchFamily="34" charset="-128"/>
              </a:rPr>
              <a:t>you don</a:t>
            </a:r>
            <a:r>
              <a:rPr lang="en-US" altLang="en-US" sz="2800" u="sng" dirty="0" smtClean="0">
                <a:ea typeface="ＭＳ Ｐゴシック" pitchFamily="34" charset="-128"/>
              </a:rPr>
              <a:t>’</a:t>
            </a:r>
            <a:r>
              <a:rPr lang="en-US" sz="2800" u="sng" dirty="0" smtClean="0">
                <a:ea typeface="ＭＳ Ｐゴシック" pitchFamily="34" charset="-128"/>
              </a:rPr>
              <a:t>t have to sign LAST NAME </a:t>
            </a:r>
            <a:r>
              <a:rPr lang="en-US" sz="2800" dirty="0" smtClean="0">
                <a:ea typeface="ＭＳ Ｐゴシック" pitchFamily="34" charset="-128"/>
              </a:rPr>
              <a:t>between the first and last name.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n-US" sz="2800" dirty="0" smtClean="0">
                <a:ea typeface="ＭＳ Ｐゴシック" pitchFamily="34" charset="-128"/>
              </a:rPr>
              <a:t> Just briefly pause and continue.  </a:t>
            </a:r>
          </a:p>
        </p:txBody>
      </p:sp>
      <p:pic>
        <p:nvPicPr>
          <p:cNvPr id="44035" name="Picture 7" descr="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22464" r="50980" b="63043"/>
          <a:stretch>
            <a:fillRect/>
          </a:stretch>
        </p:blipFill>
        <p:spPr bwMode="auto">
          <a:xfrm>
            <a:off x="304800" y="3505200"/>
            <a:ext cx="2438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9" descr="MCj043253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199072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3048000" y="3514000"/>
            <a:ext cx="4800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4000" b="1" dirty="0"/>
              <a:t>First Name     </a:t>
            </a:r>
            <a:endParaRPr lang="en-US" sz="4000" b="1" dirty="0" smtClean="0"/>
          </a:p>
          <a:p>
            <a:pPr algn="ctr" eaLnBrk="1" hangingPunct="1"/>
            <a:endParaRPr lang="en-US" sz="4000" b="1" dirty="0" smtClean="0"/>
          </a:p>
          <a:p>
            <a:pPr algn="ctr" eaLnBrk="1" hangingPunct="1"/>
            <a:r>
              <a:rPr lang="en-US" sz="4000" b="1" dirty="0" smtClean="0"/>
              <a:t>**</a:t>
            </a:r>
            <a:r>
              <a:rPr lang="en-US" sz="4000" b="1" dirty="0"/>
              <a:t>pause**     </a:t>
            </a:r>
            <a:endParaRPr lang="en-US" sz="4000" b="1" dirty="0" smtClean="0"/>
          </a:p>
          <a:p>
            <a:pPr algn="ctr" eaLnBrk="1" hangingPunct="1"/>
            <a:endParaRPr lang="en-US" sz="4000" b="1" dirty="0" smtClean="0"/>
          </a:p>
          <a:p>
            <a:pPr algn="ctr" eaLnBrk="1" hangingPunct="1"/>
            <a:r>
              <a:rPr lang="en-US" sz="4000" b="1" dirty="0" smtClean="0"/>
              <a:t>Last </a:t>
            </a:r>
            <a:r>
              <a:rPr lang="en-US" sz="4000" b="1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25188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8" t="51450" r="50000" b="21231"/>
          <a:stretch>
            <a:fillRect/>
          </a:stretch>
        </p:blipFill>
        <p:spPr bwMode="auto">
          <a:xfrm>
            <a:off x="4419600" y="2057400"/>
            <a:ext cx="419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7" descr="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27536" r="49019" b="47826"/>
          <a:stretch>
            <a:fillRect/>
          </a:stretch>
        </p:blipFill>
        <p:spPr bwMode="auto">
          <a:xfrm>
            <a:off x="152400" y="1295400"/>
            <a:ext cx="3962400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4800600" y="990600"/>
            <a:ext cx="358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/>
              <a:t>The boys…</a:t>
            </a: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457200" y="4876800"/>
            <a:ext cx="3733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800" b="1"/>
              <a:t>What do you think they are showing you in the drawn pictures?</a:t>
            </a: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 flipH="1" flipV="1">
            <a:off x="2895600" y="2667000"/>
            <a:ext cx="152400" cy="2133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V="1">
            <a:off x="3810000" y="3810000"/>
            <a:ext cx="1219200" cy="1219200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arrow" w="med" len="med"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9475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Practice Sentences Pg. 9 &amp; 11</a:t>
            </a:r>
          </a:p>
        </p:txBody>
      </p:sp>
      <p:sp>
        <p:nvSpPr>
          <p:cNvPr id="4608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English	</a:t>
            </a:r>
          </a:p>
        </p:txBody>
      </p:sp>
      <p:sp>
        <p:nvSpPr>
          <p:cNvPr id="46083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ASL - GLOSS</a:t>
            </a:r>
          </a:p>
        </p:txBody>
      </p:sp>
      <p:sp>
        <p:nvSpPr>
          <p:cNvPr id="29700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What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your name?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My name is Kelly Boyd.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I want to introduce my friend.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Her name is Lisa.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YOU NAME WHAT YOU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ME NAME fs- KELLY BOYD ME.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ea typeface="ＭＳ Ｐゴシック" pitchFamily="34" charset="-128"/>
              </a:rPr>
              <a:t>	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ME WANT INTRODUCE MY FRIEND. 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SHE NAME L-I-S-A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508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90"/>
            <a:ext cx="8229600" cy="856488"/>
          </a:xfrm>
        </p:spPr>
        <p:txBody>
          <a:bodyPr/>
          <a:lstStyle/>
          <a:p>
            <a:r>
              <a:rPr lang="en-US" dirty="0" smtClean="0"/>
              <a:t>Interacting with Deaf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647" y="1245178"/>
            <a:ext cx="8610600" cy="438912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Getting attention:</a:t>
            </a:r>
          </a:p>
          <a:p>
            <a:pPr lvl="1"/>
            <a:r>
              <a:rPr lang="en-US" sz="3200" dirty="0" smtClean="0"/>
              <a:t>Getting the attention of a Deaf person is different from getting attention of a hearing person. </a:t>
            </a:r>
          </a:p>
          <a:p>
            <a:endParaRPr lang="en-US" sz="3200" dirty="0"/>
          </a:p>
          <a:p>
            <a:pPr lvl="1"/>
            <a:r>
              <a:rPr lang="en-US" sz="3200" dirty="0" smtClean="0"/>
              <a:t>It doesn’t take                                            much. </a:t>
            </a:r>
            <a:endParaRPr lang="en-US" sz="3200" dirty="0"/>
          </a:p>
        </p:txBody>
      </p:sp>
      <p:pic>
        <p:nvPicPr>
          <p:cNvPr id="4" name="Picture 5" descr="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29" t="42029" r="3922" b="38406"/>
          <a:stretch>
            <a:fillRect/>
          </a:stretch>
        </p:blipFill>
        <p:spPr bwMode="auto">
          <a:xfrm>
            <a:off x="6694018" y="3843337"/>
            <a:ext cx="2458102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2029" r="27452" b="38406"/>
          <a:stretch>
            <a:fillRect/>
          </a:stretch>
        </p:blipFill>
        <p:spPr bwMode="auto">
          <a:xfrm>
            <a:off x="4228505" y="3843337"/>
            <a:ext cx="240089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069" y="346364"/>
            <a:ext cx="898814" cy="89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171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/>
          <a:lstStyle/>
          <a:p>
            <a:r>
              <a:rPr lang="en-US" dirty="0" smtClean="0"/>
              <a:t>Interacting with Deaf People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6934200" cy="4724400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/>
              <a:t>Voices:</a:t>
            </a:r>
          </a:p>
          <a:p>
            <a:pPr lvl="1"/>
            <a:r>
              <a:rPr lang="en-US" sz="3200" dirty="0" smtClean="0"/>
              <a:t>If you know sign, &amp; use your voice to talk to another person instead of signing when a Deaf person is near is considered rude. 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 smtClean="0"/>
              <a:t>Develop habit of always signing when a Deaf person is in the room</a:t>
            </a:r>
          </a:p>
          <a:p>
            <a:pPr marL="393192" lvl="1" indent="0" algn="ctr">
              <a:buNone/>
            </a:pPr>
            <a:r>
              <a:rPr lang="en-US" sz="3200" dirty="0" smtClean="0"/>
              <a:t>EQUAL ACCESS</a:t>
            </a:r>
          </a:p>
          <a:p>
            <a:pPr lvl="1"/>
            <a:endParaRPr lang="en-US" sz="3200" b="1" dirty="0"/>
          </a:p>
        </p:txBody>
      </p:sp>
      <p:pic>
        <p:nvPicPr>
          <p:cNvPr id="4" name="Picture 4" descr="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65942" r="59805" b="14493"/>
          <a:stretch>
            <a:fillRect/>
          </a:stretch>
        </p:blipFill>
        <p:spPr bwMode="auto">
          <a:xfrm>
            <a:off x="6781800" y="2514600"/>
            <a:ext cx="2362200" cy="261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228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Review- Introductions 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DEAF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FRIEND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HARD-OF-HEARING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HEARING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INTRODUCE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MEET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MY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NICE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WANT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NAME</a:t>
            </a:r>
          </a:p>
        </p:txBody>
      </p:sp>
      <p:pic>
        <p:nvPicPr>
          <p:cNvPr id="43011" name="Picture 2" descr="C:\Documents and Settings\Brandon G\Local Settings\Temporary Internet Files\Content.IE5\MHRKLW7Y\MCj03981590000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3119438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4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 descr="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2" t="17664" r="8486" b="44462"/>
          <a:stretch/>
        </p:blipFill>
        <p:spPr bwMode="auto">
          <a:xfrm>
            <a:off x="6927" y="1"/>
            <a:ext cx="91685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93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Making Conversation Pg. 17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419600" cy="5334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American Sign Language</a:t>
            </a:r>
          </a:p>
          <a:p>
            <a:pPr eaLnBrk="1" hangingPunct="1"/>
            <a:endParaRPr lang="en-US" sz="2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Bathroom</a:t>
            </a:r>
          </a:p>
          <a:p>
            <a:pPr eaLnBrk="1" hangingPunct="1"/>
            <a:endParaRPr lang="en-US" sz="2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Go-to</a:t>
            </a:r>
          </a:p>
          <a:p>
            <a:pPr eaLnBrk="1" hangingPunct="1"/>
            <a:endParaRPr lang="en-US" sz="2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Learn</a:t>
            </a:r>
          </a:p>
          <a:p>
            <a:pPr eaLnBrk="1" hangingPunct="1"/>
            <a:endParaRPr lang="en-US" sz="2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To sign, sign language </a:t>
            </a:r>
          </a:p>
          <a:p>
            <a:pPr eaLnBrk="1" hangingPunct="1"/>
            <a:endParaRPr lang="en-US" sz="2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Slow, to slow down </a:t>
            </a:r>
          </a:p>
        </p:txBody>
      </p:sp>
      <p:sp>
        <p:nvSpPr>
          <p:cNvPr id="49155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4953000" cy="52578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3600" dirty="0" smtClean="0">
                <a:ea typeface="ＭＳ Ｐゴシック" pitchFamily="34" charset="-128"/>
              </a:rPr>
              <a:t>Yes</a:t>
            </a:r>
          </a:p>
          <a:p>
            <a:pPr eaLnBrk="1" hangingPunct="1"/>
            <a:endParaRPr lang="en-US" sz="36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3600" dirty="0" smtClean="0">
                <a:ea typeface="ＭＳ Ｐゴシック" pitchFamily="34" charset="-128"/>
              </a:rPr>
              <a:t>No</a:t>
            </a:r>
          </a:p>
          <a:p>
            <a:pPr eaLnBrk="1" hangingPunct="1"/>
            <a:endParaRPr lang="en-US" sz="36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3600" dirty="0" smtClean="0">
                <a:ea typeface="ＭＳ Ｐゴシック" pitchFamily="34" charset="-128"/>
              </a:rPr>
              <a:t>Please</a:t>
            </a:r>
          </a:p>
          <a:p>
            <a:pPr eaLnBrk="1" hangingPunct="1"/>
            <a:endParaRPr lang="en-US" sz="36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3600" dirty="0" smtClean="0">
                <a:ea typeface="ＭＳ Ｐゴシック" pitchFamily="34" charset="-128"/>
              </a:rPr>
              <a:t>Again, repeat</a:t>
            </a:r>
          </a:p>
          <a:p>
            <a:pPr eaLnBrk="1" hangingPunct="1"/>
            <a:endParaRPr lang="en-US" sz="36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3600" dirty="0" smtClean="0">
                <a:ea typeface="ＭＳ Ｐゴシック" pitchFamily="34" charset="-128"/>
              </a:rPr>
              <a:t>Thank you</a:t>
            </a:r>
          </a:p>
          <a:p>
            <a:pPr eaLnBrk="1" hangingPunct="1"/>
            <a:endParaRPr lang="en-US" sz="36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3600" dirty="0" smtClean="0">
                <a:ea typeface="ＭＳ Ｐゴシック" pitchFamily="34" charset="-128"/>
              </a:rPr>
              <a:t>Use sign language, to sign (alternate)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098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pitchFamily="34" charset="-128"/>
              </a:rPr>
              <a:t>Introducing a friend</a:t>
            </a:r>
            <a:r>
              <a:rPr lang="en-US" dirty="0" smtClean="0">
                <a:ea typeface="ＭＳ Ｐゴシック" pitchFamily="34" charset="-128"/>
              </a:rPr>
              <a:t>… </a:t>
            </a:r>
            <a:r>
              <a:rPr lang="en-US" dirty="0" err="1" smtClean="0">
                <a:ea typeface="ＭＳ Ｐゴシック" pitchFamily="34" charset="-128"/>
              </a:rPr>
              <a:t>pg</a:t>
            </a:r>
            <a:r>
              <a:rPr lang="en-US" dirty="0" smtClean="0">
                <a:ea typeface="ＭＳ Ｐゴシック" pitchFamily="34" charset="-128"/>
              </a:rPr>
              <a:t> 13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57200" y="938536"/>
            <a:ext cx="8229600" cy="1066800"/>
          </a:xfrm>
        </p:spPr>
        <p:txBody>
          <a:bodyPr/>
          <a:lstStyle/>
          <a:p>
            <a:r>
              <a:rPr lang="en-US" sz="3200" dirty="0" smtClean="0">
                <a:ea typeface="ＭＳ Ｐゴシック" pitchFamily="34" charset="-128"/>
              </a:rPr>
              <a:t>See if </a:t>
            </a:r>
            <a:r>
              <a:rPr lang="en-US" sz="3200" dirty="0" smtClean="0">
                <a:ea typeface="ＭＳ Ｐゴシック" pitchFamily="34" charset="-128"/>
              </a:rPr>
              <a:t>you can break down the signs before we watch the video.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90383" y="186007"/>
            <a:ext cx="4625577" cy="8208818"/>
          </a:xfrm>
          <a:prstGeom prst="rect">
            <a:avLst/>
          </a:prstGeom>
        </p:spPr>
      </p:pic>
      <p:pic>
        <p:nvPicPr>
          <p:cNvPr id="45059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63" y="1767913"/>
            <a:ext cx="1808018" cy="180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03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8838"/>
            <a:ext cx="8894618" cy="411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97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becca.mallory\AppData\Local\Microsoft\Windows\Temporary Internet Files\Content.IE5\EDEIJ8BK\MP90043111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The Question Maker (pg. 15)</a:t>
            </a:r>
          </a:p>
        </p:txBody>
      </p:sp>
      <p:sp>
        <p:nvSpPr>
          <p:cNvPr id="50178" name="Content Placeholder 7"/>
          <p:cNvSpPr>
            <a:spLocks noGrp="1"/>
          </p:cNvSpPr>
          <p:nvPr>
            <p:ph idx="1"/>
          </p:nvPr>
        </p:nvSpPr>
        <p:spPr>
          <a:xfrm>
            <a:off x="0" y="1524000"/>
            <a:ext cx="6858000" cy="5181600"/>
          </a:xfrm>
        </p:spPr>
        <p:txBody>
          <a:bodyPr/>
          <a:lstStyle/>
          <a:p>
            <a:pPr eaLnBrk="1" hangingPunct="1"/>
            <a:r>
              <a:rPr lang="en-US" u="sng" smtClean="0">
                <a:ea typeface="ＭＳ Ｐゴシック" pitchFamily="34" charset="-128"/>
              </a:rPr>
              <a:t>Raising your eyebrows</a:t>
            </a:r>
            <a:r>
              <a:rPr lang="en-US" smtClean="0">
                <a:ea typeface="ＭＳ Ｐゴシック" pitchFamily="34" charset="-128"/>
              </a:rPr>
              <a:t> forms the </a:t>
            </a:r>
            <a:r>
              <a:rPr lang="en-US" b="1" u="sng" smtClean="0">
                <a:ea typeface="ＭＳ Ｐゴシック" pitchFamily="34" charset="-128"/>
              </a:rPr>
              <a:t>Question-Maker</a:t>
            </a:r>
            <a:r>
              <a:rPr lang="en-US" b="1" smtClean="0">
                <a:ea typeface="ＭＳ Ｐゴシック" pitchFamily="34" charset="-128"/>
              </a:rPr>
              <a:t>, </a:t>
            </a:r>
            <a:r>
              <a:rPr lang="en-US" smtClean="0">
                <a:ea typeface="ＭＳ Ｐゴシック" pitchFamily="34" charset="-128"/>
              </a:rPr>
              <a:t>an expression that shows your are asking a question. 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Keep the eyebrows raised until you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ve completed signing the question.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Notice the difference the question maker makes to the example on page 15.</a:t>
            </a:r>
          </a:p>
        </p:txBody>
      </p:sp>
      <p:pic>
        <p:nvPicPr>
          <p:cNvPr id="50179" name="Picture 4" descr="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1" t="63043" r="56863" b="22464"/>
          <a:stretch>
            <a:fillRect/>
          </a:stretch>
        </p:blipFill>
        <p:spPr bwMode="auto">
          <a:xfrm>
            <a:off x="6629400" y="2743200"/>
            <a:ext cx="22399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Line 5"/>
          <p:cNvSpPr>
            <a:spLocks noChangeShapeType="1"/>
          </p:cNvSpPr>
          <p:nvPr/>
        </p:nvSpPr>
        <p:spPr bwMode="auto">
          <a:xfrm flipH="1">
            <a:off x="8001000" y="2209800"/>
            <a:ext cx="3810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flipH="1">
            <a:off x="7391400" y="2362200"/>
            <a:ext cx="7620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7239000" y="1676400"/>
            <a:ext cx="190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b="1" smtClean="0"/>
              <a:t>Raise your eyebrows!</a:t>
            </a:r>
          </a:p>
        </p:txBody>
      </p:sp>
      <p:pic>
        <p:nvPicPr>
          <p:cNvPr id="5018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0292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5791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YES or NO Questions…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7486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eaLnBrk="1" hangingPunct="1"/>
            <a:r>
              <a:rPr lang="en-US" sz="4600" smtClean="0">
                <a:ea typeface="ＭＳ Ｐゴシック" pitchFamily="34" charset="-128"/>
              </a:rPr>
              <a:t>Classroom Exercise J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534400" cy="54864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34" charset="-128"/>
              </a:rPr>
              <a:t>Look on page 16 at numbers 1, 2, &amp; 3. </a:t>
            </a:r>
          </a:p>
          <a:p>
            <a:pPr lvl="1" eaLnBrk="1" hangingPunct="1"/>
            <a:r>
              <a:rPr lang="en-US" sz="3200" dirty="0" smtClean="0">
                <a:ea typeface="ＭＳ Ｐゴシック" pitchFamily="34" charset="-128"/>
              </a:rPr>
              <a:t>What are each of the sentences saying?</a:t>
            </a:r>
          </a:p>
          <a:p>
            <a:pPr eaLnBrk="1" hangingPunct="1">
              <a:buFont typeface="Wingdings 2" pitchFamily="18" charset="2"/>
              <a:buNone/>
            </a:pPr>
            <a:endParaRPr lang="en-US" sz="3200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sz="2800" b="1" dirty="0" smtClean="0">
                <a:ea typeface="ＭＳ Ｐゴシック" pitchFamily="34" charset="-128"/>
              </a:rPr>
              <a:t>When finished read the </a:t>
            </a:r>
            <a:r>
              <a:rPr lang="ja-JP" altLang="en-US" sz="2800" b="1" dirty="0" smtClean="0">
                <a:ea typeface="ＭＳ Ｐゴシック" pitchFamily="34" charset="-128"/>
              </a:rPr>
              <a:t>“</a:t>
            </a:r>
            <a:r>
              <a:rPr lang="en-US" altLang="ja-JP" sz="2800" b="1" dirty="0" smtClean="0">
                <a:ea typeface="ＭＳ Ｐゴシック" pitchFamily="34" charset="-128"/>
              </a:rPr>
              <a:t>Accent Step</a:t>
            </a:r>
            <a:r>
              <a:rPr lang="ja-JP" altLang="en-US" sz="2800" dirty="0" smtClean="0">
                <a:ea typeface="ＭＳ Ｐゴシック" pitchFamily="34" charset="-128"/>
              </a:rPr>
              <a:t>”</a:t>
            </a:r>
            <a:r>
              <a:rPr lang="en-US" altLang="ja-JP" sz="2800" dirty="0" smtClean="0">
                <a:ea typeface="ＭＳ Ｐゴシック" pitchFamily="34" charset="-128"/>
              </a:rPr>
              <a:t> at the bottom of the page.</a:t>
            </a:r>
          </a:p>
          <a:p>
            <a:pPr lvl="1" eaLnBrk="1" hangingPunct="1"/>
            <a:r>
              <a:rPr lang="en-US" altLang="ja-JP" sz="2800" dirty="0" smtClean="0">
                <a:ea typeface="ＭＳ Ｐゴシック" pitchFamily="34" charset="-128"/>
              </a:rPr>
              <a:t>Be prepared to talk about it. You never know who I will call on. 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altLang="ja-JP" dirty="0" smtClean="0">
              <a:ea typeface="ＭＳ Ｐゴシック" pitchFamily="34" charset="-128"/>
            </a:endParaRPr>
          </a:p>
          <a:p>
            <a:pPr lvl="1" eaLnBrk="1" hangingPunct="1">
              <a:buFont typeface="Wingdings 2" pitchFamily="18" charset="2"/>
              <a:buNone/>
            </a:pPr>
            <a:endParaRPr lang="en-US" altLang="ja-JP" dirty="0" smtClean="0"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730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1" t="51450" r="1961" b="23189"/>
          <a:stretch>
            <a:fillRect/>
          </a:stretch>
        </p:blipFill>
        <p:spPr bwMode="auto">
          <a:xfrm>
            <a:off x="4572000" y="3276600"/>
            <a:ext cx="44196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5" descr="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1" t="27536" r="4903" b="47826"/>
          <a:stretch>
            <a:fillRect/>
          </a:stretch>
        </p:blipFill>
        <p:spPr bwMode="auto">
          <a:xfrm>
            <a:off x="304800" y="914400"/>
            <a:ext cx="4191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28600" y="50292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The girls…</a:t>
            </a:r>
          </a:p>
        </p:txBody>
      </p:sp>
    </p:spTree>
    <p:extLst>
      <p:ext uri="{BB962C8B-B14F-4D97-AF65-F5344CB8AC3E}">
        <p14:creationId xmlns:p14="http://schemas.microsoft.com/office/powerpoint/2010/main" val="9199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Accent Step (pg 17)</a:t>
            </a:r>
            <a:endParaRPr lang="en-US" dirty="0"/>
          </a:p>
        </p:txBody>
      </p:sp>
      <p:sp>
        <p:nvSpPr>
          <p:cNvPr id="52226" name="Subtitle 9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 eaLnBrk="1" hangingPunct="1"/>
            <a:r>
              <a:rPr lang="en-US" b="1" dirty="0" smtClean="0">
                <a:latin typeface="+mj-lt"/>
                <a:ea typeface="ＭＳ Ｐゴシック" pitchFamily="34" charset="-128"/>
              </a:rPr>
              <a:t>When you use </a:t>
            </a:r>
            <a:r>
              <a:rPr lang="en-US" b="1" dirty="0" err="1" smtClean="0">
                <a:latin typeface="+mj-lt"/>
                <a:ea typeface="ＭＳ Ｐゴシック" pitchFamily="34" charset="-128"/>
              </a:rPr>
              <a:t>deixis</a:t>
            </a:r>
            <a:r>
              <a:rPr lang="en-US" b="1" dirty="0" smtClean="0">
                <a:latin typeface="+mj-lt"/>
                <a:ea typeface="ＭＳ Ｐゴシック" pitchFamily="34" charset="-128"/>
              </a:rPr>
              <a:t>, look towards the area you</a:t>
            </a:r>
            <a:r>
              <a:rPr lang="ja-JP" altLang="en-US" b="1" dirty="0" smtClean="0">
                <a:latin typeface="+mj-lt"/>
                <a:ea typeface="ＭＳ Ｐゴシック" pitchFamily="34" charset="-128"/>
              </a:rPr>
              <a:t>’</a:t>
            </a:r>
            <a:r>
              <a:rPr lang="en-US" altLang="ja-JP" b="1" dirty="0" smtClean="0">
                <a:latin typeface="+mj-lt"/>
                <a:ea typeface="ＭＳ Ｐゴシック" pitchFamily="34" charset="-128"/>
              </a:rPr>
              <a:t>re pointing to. This is called </a:t>
            </a:r>
            <a:r>
              <a:rPr lang="en-US" altLang="ja-JP" b="1" u="sng" dirty="0" smtClean="0">
                <a:latin typeface="+mj-lt"/>
                <a:ea typeface="ＭＳ Ｐゴシック" pitchFamily="34" charset="-128"/>
              </a:rPr>
              <a:t>EYE GAZE </a:t>
            </a:r>
            <a:r>
              <a:rPr lang="en-US" altLang="ja-JP" b="1" dirty="0" smtClean="0">
                <a:latin typeface="+mj-lt"/>
                <a:ea typeface="ＭＳ Ｐゴシック" pitchFamily="34" charset="-128"/>
              </a:rPr>
              <a:t>and helps </a:t>
            </a:r>
            <a:r>
              <a:rPr lang="ja-JP" altLang="en-US" b="1" dirty="0" smtClean="0">
                <a:latin typeface="+mj-lt"/>
                <a:ea typeface="ＭＳ Ｐゴシック" pitchFamily="34" charset="-128"/>
              </a:rPr>
              <a:t>“</a:t>
            </a:r>
            <a:r>
              <a:rPr lang="en-US" altLang="ja-JP" b="1" dirty="0" smtClean="0">
                <a:latin typeface="+mj-lt"/>
                <a:ea typeface="ＭＳ Ｐゴシック" pitchFamily="34" charset="-128"/>
              </a:rPr>
              <a:t>hold</a:t>
            </a:r>
            <a:r>
              <a:rPr lang="ja-JP" altLang="en-US" b="1" dirty="0" smtClean="0">
                <a:latin typeface="+mj-lt"/>
                <a:ea typeface="ＭＳ Ｐゴシック" pitchFamily="34" charset="-128"/>
              </a:rPr>
              <a:t>”</a:t>
            </a:r>
            <a:r>
              <a:rPr lang="en-US" altLang="ja-JP" b="1" dirty="0" smtClean="0">
                <a:latin typeface="+mj-lt"/>
                <a:ea typeface="ＭＳ Ｐゴシック" pitchFamily="34" charset="-128"/>
              </a:rPr>
              <a:t> that location for the person or thing you</a:t>
            </a:r>
            <a:r>
              <a:rPr lang="ja-JP" altLang="en-US" b="1" dirty="0" smtClean="0">
                <a:latin typeface="+mj-lt"/>
                <a:ea typeface="ＭＳ Ｐゴシック" pitchFamily="34" charset="-128"/>
              </a:rPr>
              <a:t>’</a:t>
            </a:r>
            <a:r>
              <a:rPr lang="en-US" altLang="ja-JP" b="1" dirty="0" smtClean="0">
                <a:latin typeface="+mj-lt"/>
                <a:ea typeface="ＭＳ Ｐゴシック" pitchFamily="34" charset="-128"/>
              </a:rPr>
              <a:t>re signing about. </a:t>
            </a:r>
            <a:endParaRPr lang="en-US" b="1" dirty="0" smtClean="0"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71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ctrTitle"/>
          </p:nvPr>
        </p:nvSpPr>
        <p:spPr>
          <a:xfrm>
            <a:off x="10160" y="0"/>
            <a:ext cx="9448800" cy="762000"/>
          </a:xfrm>
        </p:spPr>
        <p:txBody>
          <a:bodyPr/>
          <a:lstStyle/>
          <a:p>
            <a:pPr algn="ctr"/>
            <a:r>
              <a:rPr lang="en-US" sz="4600" dirty="0" smtClean="0">
                <a:ea typeface="ＭＳ Ｐゴシック" pitchFamily="34" charset="-128"/>
              </a:rPr>
              <a:t>Signs you should know for your quiz!</a:t>
            </a:r>
          </a:p>
        </p:txBody>
      </p:sp>
      <p:sp>
        <p:nvSpPr>
          <p:cNvPr id="53250" name="Rectangle 3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2514600" cy="5715000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  <a:ea typeface="ＭＳ Ｐゴシック" pitchFamily="34" charset="-128"/>
              </a:rPr>
              <a:t>Hi, hello</a:t>
            </a:r>
          </a:p>
          <a:p>
            <a:pPr algn="l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  <a:ea typeface="ＭＳ Ｐゴシック" pitchFamily="34" charset="-128"/>
              </a:rPr>
              <a:t>what</a:t>
            </a:r>
            <a:r>
              <a:rPr lang="ja-JP" altLang="en-US" sz="2400" b="1" dirty="0" smtClean="0">
                <a:latin typeface="+mj-lt"/>
                <a:ea typeface="ＭＳ Ｐゴシック" pitchFamily="34" charset="-128"/>
              </a:rPr>
              <a:t>’</a:t>
            </a:r>
            <a:r>
              <a:rPr lang="en-US" altLang="ja-JP" sz="2400" b="1" dirty="0" smtClean="0">
                <a:latin typeface="+mj-lt"/>
                <a:ea typeface="ＭＳ Ｐゴシック" pitchFamily="34" charset="-128"/>
              </a:rPr>
              <a:t>s up</a:t>
            </a:r>
          </a:p>
          <a:p>
            <a:pPr algn="l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  <a:ea typeface="ＭＳ Ｐゴシック" pitchFamily="34" charset="-128"/>
              </a:rPr>
              <a:t>busy</a:t>
            </a:r>
          </a:p>
          <a:p>
            <a:pPr algn="l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  <a:ea typeface="ＭＳ Ｐゴシック" pitchFamily="34" charset="-128"/>
              </a:rPr>
              <a:t>Confused</a:t>
            </a:r>
          </a:p>
          <a:p>
            <a:pPr algn="l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  <a:ea typeface="ＭＳ Ｐゴシック" pitchFamily="34" charset="-128"/>
              </a:rPr>
              <a:t>Fine</a:t>
            </a:r>
          </a:p>
          <a:p>
            <a:pPr algn="l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  <a:ea typeface="ＭＳ Ｐゴシック" pitchFamily="34" charset="-128"/>
              </a:rPr>
              <a:t>Good, well</a:t>
            </a:r>
          </a:p>
          <a:p>
            <a:pPr algn="l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  <a:ea typeface="ＭＳ Ｐゴシック" pitchFamily="34" charset="-128"/>
              </a:rPr>
              <a:t>Happy</a:t>
            </a:r>
          </a:p>
          <a:p>
            <a:pPr algn="l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  <a:ea typeface="ＭＳ Ｐゴシック" pitchFamily="34" charset="-128"/>
              </a:rPr>
              <a:t>Nothing, not much</a:t>
            </a:r>
          </a:p>
          <a:p>
            <a:pPr algn="l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  <a:ea typeface="ＭＳ Ｐゴシック" pitchFamily="34" charset="-128"/>
              </a:rPr>
              <a:t>Same old, the usual</a:t>
            </a:r>
          </a:p>
          <a:p>
            <a:pPr algn="l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  <a:ea typeface="ＭＳ Ｐゴシック" pitchFamily="34" charset="-128"/>
              </a:rPr>
              <a:t>Sleepy</a:t>
            </a:r>
          </a:p>
          <a:p>
            <a:pPr algn="l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  <a:ea typeface="ＭＳ Ｐゴシック" pitchFamily="34" charset="-128"/>
              </a:rPr>
              <a:t>So-so</a:t>
            </a:r>
          </a:p>
          <a:p>
            <a:pPr algn="l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  <a:ea typeface="ＭＳ Ｐゴシック" pitchFamily="34" charset="-128"/>
              </a:rPr>
              <a:t>Tired</a:t>
            </a:r>
          </a:p>
          <a:p>
            <a:pPr algn="l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400" b="1" dirty="0" err="1" smtClean="0">
                <a:latin typeface="+mj-lt"/>
                <a:ea typeface="ＭＳ Ｐゴシック" pitchFamily="34" charset="-128"/>
              </a:rPr>
              <a:t>Deixis</a:t>
            </a:r>
            <a:endParaRPr lang="en-US" sz="2400" b="1" dirty="0" smtClean="0">
              <a:latin typeface="+mj-lt"/>
              <a:ea typeface="ＭＳ Ｐゴシック" pitchFamily="34" charset="-128"/>
            </a:endParaRPr>
          </a:p>
          <a:p>
            <a:pPr algn="l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  <a:ea typeface="ＭＳ Ｐゴシック" pitchFamily="34" charset="-128"/>
              </a:rPr>
              <a:t>Yes</a:t>
            </a:r>
          </a:p>
          <a:p>
            <a:pPr algn="l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  <a:ea typeface="ＭＳ Ｐゴシック" pitchFamily="34" charset="-128"/>
              </a:rPr>
              <a:t>No</a:t>
            </a: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2743200" y="609600"/>
            <a:ext cx="3733800" cy="68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charset="0"/>
              <a:buChar char="Ø"/>
              <a:defRPr/>
            </a:pPr>
            <a:r>
              <a:rPr lang="en-US" sz="2400" b="1" dirty="0" smtClean="0">
                <a:latin typeface="+mj-lt"/>
              </a:rPr>
              <a:t>Eye contact</a:t>
            </a:r>
          </a:p>
          <a:p>
            <a:pPr eaLnBrk="1" hangingPunct="1">
              <a:buClr>
                <a:schemeClr val="bg1"/>
              </a:buClr>
              <a:buFont typeface="Wingdings" charset="0"/>
              <a:buChar char="Ø"/>
              <a:defRPr/>
            </a:pPr>
            <a:r>
              <a:rPr lang="en-US" sz="2400" b="1" dirty="0" smtClean="0">
                <a:latin typeface="+mj-lt"/>
              </a:rPr>
              <a:t>Hold on</a:t>
            </a:r>
          </a:p>
          <a:p>
            <a:pPr eaLnBrk="1" hangingPunct="1">
              <a:buClr>
                <a:schemeClr val="bg1"/>
              </a:buClr>
              <a:buFont typeface="Wingdings" charset="0"/>
              <a:buChar char="Ø"/>
              <a:defRPr/>
            </a:pPr>
            <a:r>
              <a:rPr lang="en-US" sz="2400" b="1" dirty="0" smtClean="0">
                <a:latin typeface="+mj-lt"/>
              </a:rPr>
              <a:t>Look at me</a:t>
            </a:r>
          </a:p>
          <a:p>
            <a:pPr eaLnBrk="1" hangingPunct="1">
              <a:buClr>
                <a:schemeClr val="bg1"/>
              </a:buClr>
              <a:buFont typeface="Wingdings" charset="0"/>
              <a:buChar char="Ø"/>
              <a:defRPr/>
            </a:pPr>
            <a:r>
              <a:rPr lang="en-US" sz="2400" b="1" dirty="0" smtClean="0">
                <a:latin typeface="+mj-lt"/>
              </a:rPr>
              <a:t>Pay attention</a:t>
            </a:r>
          </a:p>
          <a:p>
            <a:pPr eaLnBrk="1" hangingPunct="1">
              <a:buClr>
                <a:schemeClr val="bg1"/>
              </a:buClr>
              <a:buFont typeface="Wingdings" charset="0"/>
              <a:buChar char="Ø"/>
              <a:defRPr/>
            </a:pPr>
            <a:r>
              <a:rPr lang="en-US" sz="2400" b="1" dirty="0" smtClean="0">
                <a:latin typeface="+mj-lt"/>
              </a:rPr>
              <a:t>Deaf</a:t>
            </a:r>
          </a:p>
          <a:p>
            <a:pPr eaLnBrk="1" hangingPunct="1">
              <a:buClr>
                <a:schemeClr val="bg1"/>
              </a:buClr>
              <a:buFont typeface="Wingdings" charset="0"/>
              <a:buChar char="Ø"/>
              <a:defRPr/>
            </a:pPr>
            <a:r>
              <a:rPr lang="en-US" sz="2400" b="1" dirty="0" smtClean="0">
                <a:latin typeface="+mj-lt"/>
              </a:rPr>
              <a:t>Friend</a:t>
            </a:r>
          </a:p>
          <a:p>
            <a:pPr eaLnBrk="1" hangingPunct="1">
              <a:buClr>
                <a:schemeClr val="bg1"/>
              </a:buClr>
              <a:buFont typeface="Wingdings" charset="0"/>
              <a:buChar char="Ø"/>
              <a:defRPr/>
            </a:pPr>
            <a:r>
              <a:rPr lang="en-US" sz="2400" b="1" dirty="0" smtClean="0">
                <a:latin typeface="+mj-lt"/>
              </a:rPr>
              <a:t>Hard of hearing</a:t>
            </a:r>
          </a:p>
          <a:p>
            <a:pPr eaLnBrk="1" hangingPunct="1">
              <a:buClr>
                <a:schemeClr val="bg1"/>
              </a:buClr>
              <a:buFont typeface="Wingdings" charset="0"/>
              <a:buChar char="Ø"/>
              <a:defRPr/>
            </a:pPr>
            <a:r>
              <a:rPr lang="en-US" sz="2400" b="1" dirty="0" smtClean="0">
                <a:latin typeface="+mj-lt"/>
              </a:rPr>
              <a:t>Hearing</a:t>
            </a:r>
          </a:p>
          <a:p>
            <a:pPr eaLnBrk="1" hangingPunct="1">
              <a:buClr>
                <a:schemeClr val="bg1"/>
              </a:buClr>
              <a:buFont typeface="Wingdings" charset="0"/>
              <a:buChar char="Ø"/>
              <a:defRPr/>
            </a:pPr>
            <a:r>
              <a:rPr lang="en-US" sz="2400" b="1" dirty="0" smtClean="0">
                <a:latin typeface="+mj-lt"/>
              </a:rPr>
              <a:t>Introduce</a:t>
            </a:r>
          </a:p>
          <a:p>
            <a:pPr eaLnBrk="1" hangingPunct="1">
              <a:buClr>
                <a:schemeClr val="bg1"/>
              </a:buClr>
              <a:buFont typeface="Wingdings" charset="0"/>
              <a:buChar char="Ø"/>
              <a:defRPr/>
            </a:pPr>
            <a:r>
              <a:rPr lang="en-US" sz="2400" b="1" dirty="0" smtClean="0">
                <a:latin typeface="+mj-lt"/>
              </a:rPr>
              <a:t>Meet</a:t>
            </a:r>
          </a:p>
          <a:p>
            <a:pPr eaLnBrk="1" hangingPunct="1">
              <a:buClr>
                <a:schemeClr val="bg1"/>
              </a:buClr>
              <a:buFont typeface="Wingdings" charset="0"/>
              <a:buChar char="Ø"/>
              <a:defRPr/>
            </a:pPr>
            <a:r>
              <a:rPr lang="en-US" sz="2400" b="1" dirty="0" smtClean="0">
                <a:latin typeface="+mj-lt"/>
              </a:rPr>
              <a:t>My</a:t>
            </a:r>
          </a:p>
          <a:p>
            <a:pPr eaLnBrk="1" hangingPunct="1">
              <a:buClr>
                <a:schemeClr val="bg1"/>
              </a:buClr>
              <a:buFont typeface="Wingdings" charset="0"/>
              <a:buChar char="Ø"/>
              <a:defRPr/>
            </a:pPr>
            <a:r>
              <a:rPr lang="en-US" sz="2400" b="1" dirty="0" smtClean="0">
                <a:latin typeface="+mj-lt"/>
              </a:rPr>
              <a:t>Nice</a:t>
            </a:r>
          </a:p>
          <a:p>
            <a:pPr eaLnBrk="1" hangingPunct="1">
              <a:buClr>
                <a:schemeClr val="bg1"/>
              </a:buClr>
              <a:buFont typeface="Wingdings" charset="0"/>
              <a:buChar char="Ø"/>
              <a:defRPr/>
            </a:pPr>
            <a:r>
              <a:rPr lang="en-US" sz="2400" b="1" dirty="0" smtClean="0">
                <a:latin typeface="+mj-lt"/>
              </a:rPr>
              <a:t>Want</a:t>
            </a:r>
          </a:p>
          <a:p>
            <a:pPr eaLnBrk="1" hangingPunct="1">
              <a:buClr>
                <a:schemeClr val="bg1"/>
              </a:buClr>
              <a:buFont typeface="Wingdings" charset="0"/>
              <a:buChar char="Ø"/>
              <a:defRPr/>
            </a:pPr>
            <a:r>
              <a:rPr lang="en-US" sz="2400" b="1" dirty="0" smtClean="0">
                <a:latin typeface="+mj-lt"/>
              </a:rPr>
              <a:t>American Sign Language</a:t>
            </a:r>
          </a:p>
          <a:p>
            <a:pPr eaLnBrk="1" hangingPunct="1">
              <a:buClr>
                <a:schemeClr val="bg1"/>
              </a:buClr>
              <a:buFont typeface="Wingdings" charset="0"/>
              <a:buChar char="Ø"/>
              <a:defRPr/>
            </a:pPr>
            <a:r>
              <a:rPr lang="en-US" sz="2400" b="1" dirty="0" smtClean="0">
                <a:latin typeface="+mj-lt"/>
              </a:rPr>
              <a:t>Bathroom</a:t>
            </a:r>
          </a:p>
          <a:p>
            <a:pPr eaLnBrk="1" hangingPunct="1">
              <a:buClr>
                <a:schemeClr val="bg1"/>
              </a:buClr>
              <a:buFont typeface="Wingdings" charset="0"/>
              <a:buChar char="Ø"/>
              <a:defRPr/>
            </a:pPr>
            <a:r>
              <a:rPr lang="en-US" sz="2400" b="1" dirty="0" smtClean="0">
                <a:latin typeface="+mj-lt"/>
              </a:rPr>
              <a:t>To go to</a:t>
            </a:r>
          </a:p>
          <a:p>
            <a:pPr eaLnBrk="1" hangingPunct="1">
              <a:buClr>
                <a:schemeClr val="bg1"/>
              </a:buClr>
              <a:buFont typeface="Wingdings" charset="0"/>
              <a:buChar char="Ø"/>
              <a:defRPr/>
            </a:pPr>
            <a:r>
              <a:rPr lang="en-US" sz="2400" b="1" dirty="0" smtClean="0">
                <a:latin typeface="+mj-lt"/>
              </a:rPr>
              <a:t>To learn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 smtClean="0">
              <a:latin typeface="Tahoma" charset="0"/>
            </a:endParaRP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6096000" y="782320"/>
            <a:ext cx="3657600" cy="72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charset="0"/>
              <a:buChar char="Ø"/>
              <a:defRPr/>
            </a:pPr>
            <a:r>
              <a:rPr lang="en-US" sz="2400" b="1" dirty="0" smtClean="0">
                <a:latin typeface="+mj-lt"/>
              </a:rPr>
              <a:t>I am , me</a:t>
            </a:r>
          </a:p>
          <a:p>
            <a:pPr eaLnBrk="1" hangingPunct="1">
              <a:buClr>
                <a:schemeClr val="bg1"/>
              </a:buClr>
              <a:buFont typeface="Wingdings" charset="0"/>
              <a:buChar char="Ø"/>
              <a:defRPr/>
            </a:pPr>
            <a:r>
              <a:rPr lang="en-US" sz="2400" b="1" dirty="0" smtClean="0">
                <a:latin typeface="+mj-lt"/>
              </a:rPr>
              <a:t>You are</a:t>
            </a:r>
          </a:p>
          <a:p>
            <a:pPr eaLnBrk="1" hangingPunct="1">
              <a:buClr>
                <a:schemeClr val="bg1"/>
              </a:buClr>
              <a:buFont typeface="Wingdings" charset="0"/>
              <a:buChar char="Ø"/>
              <a:defRPr/>
            </a:pPr>
            <a:r>
              <a:rPr lang="en-US" sz="2400" b="1" dirty="0" smtClean="0">
                <a:latin typeface="+mj-lt"/>
              </a:rPr>
              <a:t>He, she, it is</a:t>
            </a:r>
          </a:p>
          <a:p>
            <a:pPr eaLnBrk="1" hangingPunct="1">
              <a:buClr>
                <a:schemeClr val="bg1"/>
              </a:buClr>
              <a:buFont typeface="Wingdings" charset="0"/>
              <a:buChar char="Ø"/>
              <a:defRPr/>
            </a:pPr>
            <a:r>
              <a:rPr lang="en-US" sz="2400" b="1" dirty="0" smtClean="0">
                <a:latin typeface="+mj-lt"/>
              </a:rPr>
              <a:t>We are, us</a:t>
            </a:r>
          </a:p>
          <a:p>
            <a:pPr eaLnBrk="1" hangingPunct="1">
              <a:buClr>
                <a:schemeClr val="bg1"/>
              </a:buClr>
              <a:buFont typeface="Wingdings" charset="0"/>
              <a:buChar char="Ø"/>
              <a:defRPr/>
            </a:pPr>
            <a:r>
              <a:rPr lang="en-US" sz="2400" b="1" dirty="0" smtClean="0">
                <a:latin typeface="+mj-lt"/>
              </a:rPr>
              <a:t>You are (plural)</a:t>
            </a:r>
          </a:p>
          <a:p>
            <a:pPr eaLnBrk="1" hangingPunct="1">
              <a:buClr>
                <a:schemeClr val="bg1"/>
              </a:buClr>
              <a:buFont typeface="Wingdings" charset="0"/>
              <a:buChar char="Ø"/>
              <a:defRPr/>
            </a:pPr>
            <a:r>
              <a:rPr lang="en-US" sz="2400" b="1" dirty="0" smtClean="0">
                <a:latin typeface="+mj-lt"/>
              </a:rPr>
              <a:t>They are</a:t>
            </a:r>
          </a:p>
          <a:p>
            <a:pPr eaLnBrk="1" hangingPunct="1">
              <a:buClr>
                <a:schemeClr val="bg1"/>
              </a:buClr>
              <a:buFont typeface="Wingdings" charset="0"/>
              <a:buChar char="Ø"/>
              <a:defRPr/>
            </a:pPr>
            <a:r>
              <a:rPr lang="en-US" sz="2400" b="1" dirty="0" smtClean="0">
                <a:latin typeface="+mj-lt"/>
              </a:rPr>
              <a:t>Eye contact</a:t>
            </a:r>
          </a:p>
          <a:p>
            <a:pPr eaLnBrk="1" hangingPunct="1">
              <a:buClr>
                <a:schemeClr val="bg1"/>
              </a:buClr>
              <a:buFont typeface="Wingdings" charset="0"/>
              <a:buChar char="Ø"/>
              <a:defRPr/>
            </a:pPr>
            <a:r>
              <a:rPr lang="en-US" sz="2400" b="1" dirty="0" smtClean="0">
                <a:latin typeface="+mj-lt"/>
              </a:rPr>
              <a:t>Please</a:t>
            </a:r>
          </a:p>
          <a:p>
            <a:pPr eaLnBrk="1" hangingPunct="1">
              <a:buClr>
                <a:schemeClr val="bg1"/>
              </a:buClr>
              <a:buFont typeface="Wingdings" charset="0"/>
              <a:buChar char="Ø"/>
              <a:defRPr/>
            </a:pPr>
            <a:r>
              <a:rPr lang="en-US" sz="2400" b="1" dirty="0" smtClean="0">
                <a:latin typeface="+mj-lt"/>
              </a:rPr>
              <a:t>Again, repeat</a:t>
            </a:r>
          </a:p>
          <a:p>
            <a:pPr eaLnBrk="1" hangingPunct="1">
              <a:buClr>
                <a:schemeClr val="bg1"/>
              </a:buClr>
              <a:buFont typeface="Wingdings" charset="0"/>
              <a:buChar char="Ø"/>
              <a:defRPr/>
            </a:pPr>
            <a:r>
              <a:rPr lang="en-US" sz="2400" b="1" dirty="0" smtClean="0">
                <a:latin typeface="+mj-lt"/>
              </a:rPr>
              <a:t>To sign, sign language</a:t>
            </a:r>
          </a:p>
          <a:p>
            <a:pPr eaLnBrk="1" hangingPunct="1">
              <a:buClr>
                <a:schemeClr val="bg1"/>
              </a:buClr>
              <a:buFont typeface="Wingdings" charset="0"/>
              <a:buChar char="Ø"/>
              <a:defRPr/>
            </a:pPr>
            <a:r>
              <a:rPr lang="en-US" sz="2400" b="1" dirty="0" smtClean="0">
                <a:latin typeface="+mj-lt"/>
              </a:rPr>
              <a:t>Slow, to slow down</a:t>
            </a:r>
          </a:p>
          <a:p>
            <a:pPr eaLnBrk="1" hangingPunct="1">
              <a:buClr>
                <a:schemeClr val="bg1"/>
              </a:buClr>
              <a:buFont typeface="Wingdings" charset="0"/>
              <a:buChar char="Ø"/>
              <a:defRPr/>
            </a:pPr>
            <a:r>
              <a:rPr lang="en-US" sz="2400" b="1" dirty="0" smtClean="0">
                <a:latin typeface="+mj-lt"/>
              </a:rPr>
              <a:t>Thank you</a:t>
            </a:r>
          </a:p>
          <a:p>
            <a:pPr eaLnBrk="1" hangingPunct="1">
              <a:buClr>
                <a:schemeClr val="bg1"/>
              </a:buClr>
              <a:buFont typeface="Wingdings" charset="0"/>
              <a:buChar char="Ø"/>
              <a:defRPr/>
            </a:pPr>
            <a:r>
              <a:rPr lang="en-US" sz="2400" b="1" dirty="0" smtClean="0">
                <a:latin typeface="+mj-lt"/>
              </a:rPr>
              <a:t>Afternoon</a:t>
            </a:r>
          </a:p>
          <a:p>
            <a:pPr eaLnBrk="1" hangingPunct="1">
              <a:buClr>
                <a:schemeClr val="bg1"/>
              </a:buClr>
              <a:buFont typeface="Wingdings" charset="0"/>
              <a:buChar char="Ø"/>
              <a:defRPr/>
            </a:pPr>
            <a:r>
              <a:rPr lang="en-US" sz="2400" b="1" dirty="0" smtClean="0">
                <a:latin typeface="+mj-lt"/>
              </a:rPr>
              <a:t>Evening, night</a:t>
            </a:r>
          </a:p>
          <a:p>
            <a:pPr eaLnBrk="1" hangingPunct="1">
              <a:buClr>
                <a:schemeClr val="bg1"/>
              </a:buClr>
              <a:buFont typeface="Wingdings" charset="0"/>
              <a:buChar char="Ø"/>
              <a:defRPr/>
            </a:pPr>
            <a:r>
              <a:rPr lang="en-US" sz="2400" b="1" dirty="0" smtClean="0">
                <a:latin typeface="+mj-lt"/>
              </a:rPr>
              <a:t>Morning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" charset="0"/>
              <a:buChar char="Ø"/>
              <a:defRPr/>
            </a:pPr>
            <a:endParaRPr lang="en-US" sz="2000" dirty="0" smtClean="0">
              <a:latin typeface="Tahoma" charset="0"/>
            </a:endParaRPr>
          </a:p>
          <a:p>
            <a:pPr eaLnBrk="1" hangingPunct="1">
              <a:buClr>
                <a:schemeClr val="bg1"/>
              </a:buClr>
              <a:buFont typeface="Wingdings" charset="0"/>
              <a:buChar char="Ø"/>
              <a:defRPr/>
            </a:pPr>
            <a:endParaRPr lang="en-US" sz="2000" dirty="0" smtClean="0">
              <a:latin typeface="Tahoma" charset="0"/>
            </a:endParaRPr>
          </a:p>
          <a:p>
            <a:pPr eaLnBrk="1" hangingPunct="1">
              <a:buFontTx/>
              <a:buChar char="•"/>
              <a:defRPr/>
            </a:pPr>
            <a:endParaRPr lang="en-US" sz="2000" dirty="0" smtClean="0">
              <a:latin typeface="Tahoma" charset="0"/>
            </a:endParaRP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spcBef>
                <a:spcPct val="50000"/>
              </a:spcBef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41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 descr="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56522" r="1961" b="61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93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smtClean="0"/>
              <a:t>Accent Step (pg. 19)</a:t>
            </a:r>
            <a:endParaRPr/>
          </a:p>
        </p:txBody>
      </p:sp>
      <p:sp>
        <p:nvSpPr>
          <p:cNvPr id="55298" name="Content Placeholder 7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>
            <a:normAutofit fontScale="85000" lnSpcReduction="10000"/>
          </a:bodyPr>
          <a:lstStyle/>
          <a:p>
            <a:pPr algn="ctr" eaLnBrk="1" hangingPunct="1"/>
            <a:endParaRPr lang="en-US" dirty="0" smtClean="0">
              <a:ea typeface="ＭＳ Ｐゴシック" pitchFamily="34" charset="-128"/>
            </a:endParaRPr>
          </a:p>
          <a:p>
            <a:pPr algn="ctr" eaLnBrk="1" hangingPunct="1"/>
            <a:r>
              <a:rPr lang="en-US" sz="3600" dirty="0" smtClean="0">
                <a:ea typeface="ＭＳ Ｐゴシック" pitchFamily="34" charset="-128"/>
              </a:rPr>
              <a:t>Don</a:t>
            </a:r>
            <a:r>
              <a:rPr lang="ja-JP" altLang="en-US" sz="3600" dirty="0" smtClean="0">
                <a:ea typeface="ＭＳ Ｐゴシック" pitchFamily="34" charset="-128"/>
              </a:rPr>
              <a:t>’</a:t>
            </a:r>
            <a:r>
              <a:rPr lang="en-US" altLang="ja-JP" sz="3600" dirty="0" smtClean="0">
                <a:ea typeface="ＭＳ Ｐゴシック" pitchFamily="34" charset="-128"/>
              </a:rPr>
              <a:t>t add the separate sign for </a:t>
            </a:r>
            <a:r>
              <a:rPr lang="en-US" altLang="ja-JP" sz="3600" b="1" dirty="0" smtClean="0">
                <a:solidFill>
                  <a:srgbClr val="FFFF00"/>
                </a:solidFill>
                <a:ea typeface="ＭＳ Ｐゴシック" pitchFamily="34" charset="-128"/>
              </a:rPr>
              <a:t>you</a:t>
            </a:r>
            <a:r>
              <a:rPr lang="en-US" altLang="ja-JP" sz="3600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altLang="ja-JP" sz="3600" dirty="0" smtClean="0">
                <a:ea typeface="ＭＳ Ｐゴシック" pitchFamily="34" charset="-128"/>
              </a:rPr>
              <a:t>when signing </a:t>
            </a:r>
            <a:r>
              <a:rPr lang="en-US" altLang="ja-JP" sz="3600" b="1" dirty="0" smtClean="0">
                <a:solidFill>
                  <a:srgbClr val="FFFF00"/>
                </a:solidFill>
                <a:ea typeface="ＭＳ Ｐゴシック" pitchFamily="34" charset="-128"/>
              </a:rPr>
              <a:t>see you later </a:t>
            </a:r>
            <a:r>
              <a:rPr lang="en-US" altLang="ja-JP" sz="3600" dirty="0" smtClean="0">
                <a:ea typeface="ＭＳ Ｐゴシック" pitchFamily="34" charset="-128"/>
              </a:rPr>
              <a:t>or </a:t>
            </a:r>
            <a:r>
              <a:rPr lang="en-US" altLang="ja-JP" sz="3600" b="1" dirty="0" smtClean="0">
                <a:solidFill>
                  <a:srgbClr val="FFFF00"/>
                </a:solidFill>
                <a:ea typeface="ＭＳ Ｐゴシック" pitchFamily="34" charset="-128"/>
              </a:rPr>
              <a:t>see you tomorrow</a:t>
            </a:r>
            <a:r>
              <a:rPr lang="en-US" altLang="ja-JP" sz="3600" dirty="0" smtClean="0">
                <a:ea typeface="ＭＳ Ｐゴシック" pitchFamily="34" charset="-128"/>
              </a:rPr>
              <a:t>. </a:t>
            </a:r>
            <a:endParaRPr lang="en-US" sz="36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349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Farewell Vocabulary Pg. 20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Good bye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Later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Me too, same here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See you, to see you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See you later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See you tomorrow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Take care 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Tomorrow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56323" name="Picture 2" descr="C:\Documents and Settings\Brandon G\Local Settings\Temporary Internet Files\Content.IE5\ZZTF3DSW\MCj0370444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31242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09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Saying Good-bye Pg. 19</a:t>
            </a:r>
          </a:p>
        </p:txBody>
      </p:sp>
      <p:sp>
        <p:nvSpPr>
          <p:cNvPr id="57346" name="Text Placeholder 3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English</a:t>
            </a:r>
          </a:p>
        </p:txBody>
      </p:sp>
      <p:sp>
        <p:nvSpPr>
          <p:cNvPr id="57347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ASL - GLOSS</a:t>
            </a:r>
          </a:p>
        </p:txBody>
      </p:sp>
      <p:sp>
        <p:nvSpPr>
          <p:cNvPr id="35844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m happy to have met you!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Me too! I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ll see you tomorrow.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Yes, tomorrow morning. Take care!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Good-bye</a:t>
            </a:r>
          </a:p>
        </p:txBody>
      </p:sp>
      <p:sp>
        <p:nvSpPr>
          <p:cNvPr id="35845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ME HAPPY MEET YOU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SAME-AS ME SEE TOMORROW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YES TOMORROW MORNING TAKE CARE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GOOD-BYE</a:t>
            </a:r>
          </a:p>
        </p:txBody>
      </p:sp>
    </p:spTree>
    <p:extLst>
      <p:ext uri="{BB962C8B-B14F-4D97-AF65-F5344CB8AC3E}">
        <p14:creationId xmlns:p14="http://schemas.microsoft.com/office/powerpoint/2010/main" val="12445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128"/>
            <a:ext cx="6400800" cy="1043672"/>
          </a:xfrm>
          <a:ln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Facial Expressions</a:t>
            </a:r>
            <a:endParaRPr lang="en-US" dirty="0"/>
          </a:p>
        </p:txBody>
      </p:sp>
      <p:sp>
        <p:nvSpPr>
          <p:cNvPr id="62466" name="Subtitle 2"/>
          <p:cNvSpPr>
            <a:spLocks noGrp="1"/>
          </p:cNvSpPr>
          <p:nvPr>
            <p:ph type="subTitle" idx="1"/>
          </p:nvPr>
        </p:nvSpPr>
        <p:spPr>
          <a:xfrm>
            <a:off x="5867400" y="5638800"/>
            <a:ext cx="3048000" cy="1095375"/>
          </a:xfrm>
        </p:spPr>
        <p:txBody>
          <a:bodyPr/>
          <a:lstStyle/>
          <a:p>
            <a:pPr marR="0" eaLnBrk="1" hangingPunct="1"/>
            <a:r>
              <a:rPr lang="en-US" sz="4500" smtClean="0">
                <a:ea typeface="ＭＳ Ｐゴシック" pitchFamily="34" charset="-128"/>
              </a:rPr>
              <a:t>Page  25</a:t>
            </a:r>
          </a:p>
        </p:txBody>
      </p:sp>
      <p:pic>
        <p:nvPicPr>
          <p:cNvPr id="3" name="Picture 2" descr="37afd2c70b1e8c1c7a4fb7747a8ea65f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36" b="7310"/>
          <a:stretch/>
        </p:blipFill>
        <p:spPr>
          <a:xfrm>
            <a:off x="1295400" y="1143000"/>
            <a:ext cx="4126454" cy="5513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2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457200" y="158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Facial Expressions pg. 25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43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Conveys your tone of </a:t>
            </a:r>
            <a:r>
              <a:rPr lang="ja-JP" altLang="en-US" sz="2800" dirty="0" smtClean="0">
                <a:ea typeface="ＭＳ Ｐゴシック" pitchFamily="34" charset="-128"/>
              </a:rPr>
              <a:t>“</a:t>
            </a:r>
            <a:r>
              <a:rPr lang="en-US" altLang="ja-JP" sz="2800" dirty="0" smtClean="0">
                <a:ea typeface="ＭＳ Ｐゴシック" pitchFamily="34" charset="-128"/>
              </a:rPr>
              <a:t>voice</a:t>
            </a:r>
            <a:r>
              <a:rPr lang="ja-JP" altLang="en-US" sz="2800" dirty="0" smtClean="0">
                <a:ea typeface="ＭＳ Ｐゴシック" pitchFamily="34" charset="-128"/>
              </a:rPr>
              <a:t>”</a:t>
            </a:r>
            <a:r>
              <a:rPr lang="en-US" altLang="ja-JP" sz="2800" dirty="0" smtClean="0">
                <a:ea typeface="ＭＳ Ｐゴシック" pitchFamily="34" charset="-128"/>
              </a:rPr>
              <a:t> while you sign.</a:t>
            </a:r>
          </a:p>
          <a:p>
            <a:pPr eaLnBrk="1" hangingPunct="1"/>
            <a:r>
              <a:rPr lang="en-US" altLang="ja-JP" sz="2800" dirty="0" smtClean="0">
                <a:ea typeface="ＭＳ Ｐゴシック" pitchFamily="34" charset="-128"/>
              </a:rPr>
              <a:t>Without it, the sign is incomplete.</a:t>
            </a:r>
          </a:p>
          <a:p>
            <a:pPr lvl="1" eaLnBrk="1" hangingPunct="1"/>
            <a:endParaRPr lang="en-US" sz="2800" dirty="0" smtClean="0">
              <a:ea typeface="ＭＳ Ｐゴシック" pitchFamily="34" charset="-128"/>
            </a:endParaRPr>
          </a:p>
          <a:p>
            <a:r>
              <a:rPr lang="en-US" sz="3000" dirty="0" smtClean="0">
                <a:ea typeface="ＭＳ Ｐゴシック" pitchFamily="34" charset="-128"/>
              </a:rPr>
              <a:t> Your facial expressions should match the meaning and content of what you</a:t>
            </a:r>
            <a:r>
              <a:rPr lang="ja-JP" altLang="en-US" sz="3000" dirty="0" smtClean="0">
                <a:ea typeface="ＭＳ Ｐゴシック" pitchFamily="34" charset="-128"/>
              </a:rPr>
              <a:t>’</a:t>
            </a:r>
            <a:r>
              <a:rPr lang="en-US" altLang="ja-JP" sz="3000" dirty="0" smtClean="0">
                <a:ea typeface="ＭＳ Ｐゴシック" pitchFamily="34" charset="-128"/>
              </a:rPr>
              <a:t>re signing so if you’re singing </a:t>
            </a:r>
            <a:r>
              <a:rPr lang="en-US" altLang="ja-JP" sz="3000" i="1" dirty="0" smtClean="0">
                <a:ea typeface="ＭＳ Ｐゴシック" pitchFamily="34" charset="-128"/>
              </a:rPr>
              <a:t>I am happy </a:t>
            </a:r>
            <a:r>
              <a:rPr lang="en-US" altLang="ja-JP" sz="3000" dirty="0" smtClean="0">
                <a:ea typeface="ＭＳ Ｐゴシック" pitchFamily="34" charset="-128"/>
              </a:rPr>
              <a:t>then look happy! </a:t>
            </a:r>
            <a:r>
              <a:rPr lang="en-US" altLang="ja-JP" sz="3000" dirty="0" smtClean="0">
                <a:ea typeface="ＭＳ Ｐゴシック" pitchFamily="34" charset="-128"/>
                <a:sym typeface="Wingdings" pitchFamily="2" charset="2"/>
              </a:rPr>
              <a:t></a:t>
            </a:r>
          </a:p>
          <a:p>
            <a:pPr lvl="1" eaLnBrk="1" hangingPunct="1"/>
            <a:endParaRPr lang="en-US" sz="2800" dirty="0" smtClean="0">
              <a:ea typeface="ＭＳ Ｐゴシック" pitchFamily="34" charset="-128"/>
              <a:sym typeface="Wingdings" pitchFamily="2" charset="2"/>
            </a:endParaRPr>
          </a:p>
          <a:p>
            <a:r>
              <a:rPr lang="en-US" sz="3000" dirty="0" smtClean="0">
                <a:ea typeface="ＭＳ Ｐゴシック" pitchFamily="34" charset="-128"/>
                <a:sym typeface="Wingdings" pitchFamily="2" charset="2"/>
              </a:rPr>
              <a:t>The sign can stay the same very time, but it means something different with a new facial expression. </a:t>
            </a:r>
            <a:endParaRPr lang="en-US" altLang="ja-JP" sz="3000" dirty="0" smtClean="0">
              <a:ea typeface="ＭＳ Ｐゴシック" pitchFamily="34" charset="-128"/>
              <a:sym typeface="Wingdings" pitchFamily="2" charset="2"/>
            </a:endParaRPr>
          </a:p>
          <a:p>
            <a:pPr lvl="1"/>
            <a:r>
              <a:rPr lang="en-US" sz="2700" dirty="0" smtClean="0">
                <a:ea typeface="ＭＳ Ｐゴシック" pitchFamily="34" charset="-128"/>
                <a:sym typeface="Wingdings" pitchFamily="2" charset="2"/>
              </a:rPr>
              <a:t>Look at the example on Page 25</a:t>
            </a:r>
            <a:endParaRPr lang="en-US" sz="27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90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dirty="0" smtClean="0"/>
              <a:t>Accent Step (</a:t>
            </a:r>
            <a:r>
              <a:rPr dirty="0" err="1" smtClean="0"/>
              <a:t>pg</a:t>
            </a:r>
            <a:r>
              <a:rPr dirty="0" smtClean="0"/>
              <a:t> 27)</a:t>
            </a:r>
            <a:endParaRPr dirty="0"/>
          </a:p>
        </p:txBody>
      </p:sp>
      <p:sp>
        <p:nvSpPr>
          <p:cNvPr id="68610" name="Text Placeholder 4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>
            <a:noAutofit/>
          </a:bodyPr>
          <a:lstStyle/>
          <a:p>
            <a:pPr algn="ctr" eaLnBrk="1" hangingPunct="1"/>
            <a:endParaRPr lang="en-US" sz="2400" b="1" dirty="0" smtClean="0">
              <a:ea typeface="ＭＳ Ｐゴシック" pitchFamily="34" charset="-128"/>
            </a:endParaRPr>
          </a:p>
          <a:p>
            <a:pPr algn="ctr" eaLnBrk="1" hangingPunct="1"/>
            <a:r>
              <a:rPr lang="en-US" sz="2400" b="1" dirty="0" smtClean="0">
                <a:ea typeface="ＭＳ Ｐゴシック" pitchFamily="34" charset="-128"/>
              </a:rPr>
              <a:t>It is normal to feel awkward or uncomfortable making facial expressions at first, but </a:t>
            </a:r>
            <a:r>
              <a:rPr lang="en-US" sz="2800" b="1" u="sng" dirty="0" smtClean="0">
                <a:ea typeface="ＭＳ Ｐゴシック" pitchFamily="34" charset="-128"/>
              </a:rPr>
              <a:t>with practice </a:t>
            </a:r>
            <a:r>
              <a:rPr lang="en-US" sz="2400" b="1" dirty="0" smtClean="0">
                <a:ea typeface="ＭＳ Ｐゴシック" pitchFamily="34" charset="-128"/>
              </a:rPr>
              <a:t>you will become more confident and skilled. Without them you can</a:t>
            </a:r>
            <a:r>
              <a:rPr lang="ja-JP" altLang="en-US" sz="2400" b="1" dirty="0" smtClean="0">
                <a:ea typeface="ＭＳ Ｐゴシック" pitchFamily="34" charset="-128"/>
              </a:rPr>
              <a:t>’</a:t>
            </a:r>
            <a:r>
              <a:rPr lang="en-US" altLang="ja-JP" sz="2400" b="1" dirty="0" smtClean="0">
                <a:ea typeface="ＭＳ Ｐゴシック" pitchFamily="34" charset="-128"/>
              </a:rPr>
              <a:t>t sign questions, show interest, or carry on a satisfying conversation.</a:t>
            </a:r>
          </a:p>
          <a:p>
            <a:pPr algn="ctr" eaLnBrk="1" hangingPunct="1"/>
            <a:endParaRPr lang="en-US" sz="2400" b="1" dirty="0" smtClean="0">
              <a:ea typeface="ＭＳ Ｐゴシック" pitchFamily="34" charset="-128"/>
            </a:endParaRPr>
          </a:p>
          <a:p>
            <a:pPr algn="ctr" eaLnBrk="1" hangingPunct="1"/>
            <a:r>
              <a:rPr lang="en-US" sz="2400" b="1" dirty="0" smtClean="0">
                <a:ea typeface="ＭＳ Ｐゴシック" pitchFamily="34" charset="-128"/>
              </a:rPr>
              <a:t>Think of learning facial expressions as a fun challenge!</a:t>
            </a:r>
          </a:p>
        </p:txBody>
      </p:sp>
    </p:spTree>
    <p:extLst>
      <p:ext uri="{BB962C8B-B14F-4D97-AF65-F5344CB8AC3E}">
        <p14:creationId xmlns:p14="http://schemas.microsoft.com/office/powerpoint/2010/main" val="161917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4" descr="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54349" r="5882" b="50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9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78986" r="3922" b="5072"/>
          <a:stretch>
            <a:fillRect/>
          </a:stretch>
        </p:blipFill>
        <p:spPr bwMode="auto">
          <a:xfrm>
            <a:off x="0" y="914400"/>
            <a:ext cx="9144000" cy="398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143000" y="5334000"/>
            <a:ext cx="6324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/>
              <a:t>The </a:t>
            </a:r>
            <a:r>
              <a:rPr lang="ja-JP" altLang="en-US" sz="5400" b="1"/>
              <a:t>“</a:t>
            </a:r>
            <a:r>
              <a:rPr lang="en-US" altLang="ja-JP" sz="5400" b="1"/>
              <a:t>teacher</a:t>
            </a:r>
            <a:r>
              <a:rPr lang="ja-JP" altLang="en-US" sz="5400" b="1"/>
              <a:t>”</a:t>
            </a:r>
            <a:endParaRPr lang="en-US" sz="5400" b="1"/>
          </a:p>
        </p:txBody>
      </p:sp>
    </p:spTree>
    <p:extLst>
      <p:ext uri="{BB962C8B-B14F-4D97-AF65-F5344CB8AC3E}">
        <p14:creationId xmlns:p14="http://schemas.microsoft.com/office/powerpoint/2010/main" val="38125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600" smtClean="0">
                <a:ea typeface="ＭＳ Ｐゴシック" pitchFamily="34" charset="-128"/>
              </a:rPr>
              <a:t>Signing with Facial Expressions </a:t>
            </a:r>
            <a:br>
              <a:rPr lang="en-US" sz="4600" smtClean="0">
                <a:ea typeface="ＭＳ Ｐゴシック" pitchFamily="34" charset="-128"/>
              </a:rPr>
            </a:br>
            <a:r>
              <a:rPr lang="en-US" sz="4600" smtClean="0">
                <a:ea typeface="ＭＳ Ｐゴシック" pitchFamily="34" charset="-128"/>
              </a:rPr>
              <a:t>pg. 26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48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z="2800" u="sng" smtClean="0">
              <a:ea typeface="ＭＳ Ｐゴシック" pitchFamily="34" charset="-128"/>
            </a:endParaRP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BLANK FACE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BORED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EXCITED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FACIAL EXPRESSIONS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MAD, ANGRY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SAD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SICK, ILL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SCARED, AFRAID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28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4" descr="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5942" r="1961" b="37682"/>
          <a:stretch>
            <a:fillRect/>
          </a:stretch>
        </p:blipFill>
        <p:spPr bwMode="auto">
          <a:xfrm>
            <a:off x="0" y="0"/>
            <a:ext cx="9144000" cy="705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2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Using NMS (pg 28)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ea typeface="ＭＳ Ｐゴシック" pitchFamily="34" charset="-128"/>
              </a:rPr>
              <a:t>You have already begun using two important non-manual signals when you sign yes or no. These signs must be paired with two NMS called the </a:t>
            </a:r>
            <a:r>
              <a:rPr lang="en-US" sz="2400" b="1" u="sng" smtClean="0">
                <a:ea typeface="ＭＳ Ｐゴシック" pitchFamily="34" charset="-128"/>
              </a:rPr>
              <a:t>head nod</a:t>
            </a:r>
            <a:r>
              <a:rPr lang="en-US" sz="2400" b="1" smtClean="0">
                <a:ea typeface="ＭＳ Ｐゴシック" pitchFamily="34" charset="-128"/>
              </a:rPr>
              <a:t> </a:t>
            </a:r>
            <a:r>
              <a:rPr lang="en-US" sz="2400" smtClean="0">
                <a:ea typeface="ＭＳ Ｐゴシック" pitchFamily="34" charset="-128"/>
              </a:rPr>
              <a:t>and the </a:t>
            </a:r>
            <a:r>
              <a:rPr lang="en-US" sz="2400" b="1" u="sng" smtClean="0">
                <a:ea typeface="ＭＳ Ｐゴシック" pitchFamily="34" charset="-128"/>
              </a:rPr>
              <a:t>head shake</a:t>
            </a:r>
            <a:r>
              <a:rPr lang="en-US" sz="2400" u="sng" smtClean="0">
                <a:ea typeface="ＭＳ Ｐゴシック" pitchFamily="34" charset="-128"/>
              </a:rPr>
              <a:t>. </a:t>
            </a:r>
            <a:br>
              <a:rPr lang="en-US" sz="2400" u="sng" smtClean="0">
                <a:ea typeface="ＭＳ Ｐゴシック" pitchFamily="34" charset="-128"/>
              </a:rPr>
            </a:br>
            <a:endParaRPr lang="en-US" sz="2400" u="sng" smtClean="0">
              <a:ea typeface="ＭＳ Ｐゴシック" pitchFamily="34" charset="-128"/>
            </a:endParaRPr>
          </a:p>
          <a:p>
            <a:pPr eaLnBrk="1" hangingPunct="1"/>
            <a:r>
              <a:rPr lang="en-US" sz="2400" smtClean="0">
                <a:ea typeface="ＭＳ Ｐゴシック" pitchFamily="34" charset="-128"/>
              </a:rPr>
              <a:t>Use these non-manual signals when using yes or no or when you affirm or negate sentences. Gently nod or shake your head while signing your sentence instead wildly exaggerating your head movement.</a:t>
            </a:r>
          </a:p>
          <a:p>
            <a:pPr eaLnBrk="1" hangingPunct="1"/>
            <a:endParaRPr 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sz="2400" smtClean="0">
                <a:ea typeface="ＭＳ Ｐゴシック" pitchFamily="34" charset="-128"/>
              </a:rPr>
              <a:t>Look at the examples on page 28 to see how these NMS are used in ASL Sentences.</a:t>
            </a:r>
            <a:r>
              <a:rPr lang="en-US" smtClean="0">
                <a:ea typeface="ＭＳ Ｐゴシック" pitchFamily="34" charset="-128"/>
              </a:rPr>
              <a:t> </a:t>
            </a:r>
          </a:p>
        </p:txBody>
      </p:sp>
      <p:pic>
        <p:nvPicPr>
          <p:cNvPr id="1026" name="Picture 2" descr="C:\Users\rebecca.mallory\AppData\Local\Microsoft\Windows\Temporary Internet Files\Content.IE5\1JPEW7HR\MC9003118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21604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3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Non Manual Signals pg. 25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692400"/>
            <a:ext cx="4038600" cy="402895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2" pitchFamily="18" charset="2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sz="2600" b="1" u="sng" dirty="0" smtClean="0">
                <a:ea typeface="ＭＳ Ｐゴシック" pitchFamily="34" charset="-128"/>
              </a:rPr>
              <a:t>ASL adverbs</a:t>
            </a:r>
            <a:r>
              <a:rPr lang="en-US" sz="2600" b="1" dirty="0" smtClean="0">
                <a:ea typeface="ＭＳ Ｐゴシック" pitchFamily="34" charset="-128"/>
              </a:rPr>
              <a:t> are made by the eyes and eyebrows</a:t>
            </a:r>
            <a:r>
              <a:rPr lang="en-US" sz="2600" dirty="0" smtClean="0">
                <a:ea typeface="ＭＳ Ｐゴシック" pitchFamily="34" charset="-128"/>
              </a:rPr>
              <a:t>.</a:t>
            </a: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sz="3200" b="1" u="sng" dirty="0" smtClean="0">
              <a:ea typeface="ＭＳ Ｐゴシック" pitchFamily="34" charset="-128"/>
            </a:endParaRPr>
          </a:p>
          <a:p>
            <a:pPr marL="393192" lvl="1" indent="0" eaLnBrk="1" hangingPunct="1"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buFont typeface="Wingdings 2" pitchFamily="18" charset="2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One important group of NMS is facial expressions. </a:t>
            </a: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3047999"/>
            <a:ext cx="4038600" cy="3306925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u="sng" dirty="0">
                <a:ea typeface="ＭＳ Ｐゴシック" pitchFamily="34" charset="-128"/>
              </a:rPr>
              <a:t>ASL adjectives</a:t>
            </a:r>
            <a:r>
              <a:rPr lang="en-US" sz="2400" b="1" dirty="0">
                <a:ea typeface="ＭＳ Ｐゴシック" pitchFamily="34" charset="-128"/>
              </a:rPr>
              <a:t> use the mouth, tongue and lips</a:t>
            </a:r>
            <a:endParaRPr lang="en-US" sz="2400" dirty="0"/>
          </a:p>
        </p:txBody>
      </p:sp>
      <p:pic>
        <p:nvPicPr>
          <p:cNvPr id="1028" name="Picture 4" descr="C:\Users\rebecca.mallory\AppData\Local\Microsoft\Windows\Temporary Internet Files\Content.IE5\LH85L94V\MP90040965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91000"/>
            <a:ext cx="2286000" cy="152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ebecca.mallory\AppData\Local\Microsoft\Windows\Temporary Internet Files\Content.IE5\M0ZY40ZG\MP90044866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4182070"/>
            <a:ext cx="20574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3400" y="3810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12954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NMS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 – (Non Manual Signals) are the various parts to a sign that are not sign on the hand. </a:t>
            </a:r>
          </a:p>
        </p:txBody>
      </p:sp>
    </p:spTree>
    <p:extLst>
      <p:ext uri="{BB962C8B-B14F-4D97-AF65-F5344CB8AC3E}">
        <p14:creationId xmlns:p14="http://schemas.microsoft.com/office/powerpoint/2010/main" val="27014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4" descr="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 t="57971" r="4903" b="65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3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Using NMS Vocabulary pg. 29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Can, may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Can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t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To know 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To like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To understand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Don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t know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Don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t like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Don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t understand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I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m not, not me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70659" name="Picture 2" descr="C:\Documents and Settings\Brandon G\Local Settings\Temporary Internet Files\Content.IE5\MHRKLW7Y\MCj0429827000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209800"/>
            <a:ext cx="2819400" cy="3446463"/>
          </a:xfrm>
        </p:spPr>
      </p:pic>
    </p:spTree>
    <p:extLst>
      <p:ext uri="{BB962C8B-B14F-4D97-AF65-F5344CB8AC3E}">
        <p14:creationId xmlns:p14="http://schemas.microsoft.com/office/powerpoint/2010/main" val="16869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600" smtClean="0">
                <a:ea typeface="ＭＳ Ｐゴシック" pitchFamily="34" charset="-128"/>
              </a:rPr>
              <a:t>Signing with Facial Expressions </a:t>
            </a:r>
            <a:br>
              <a:rPr lang="en-US" sz="4600" smtClean="0">
                <a:ea typeface="ＭＳ Ｐゴシック" pitchFamily="34" charset="-128"/>
              </a:rPr>
            </a:br>
            <a:r>
              <a:rPr lang="en-US" sz="4600" smtClean="0">
                <a:ea typeface="ＭＳ Ｐゴシック" pitchFamily="34" charset="-128"/>
              </a:rPr>
              <a:t>pg. 26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48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z="2800" u="sng" smtClean="0">
              <a:ea typeface="ＭＳ Ｐゴシック" pitchFamily="34" charset="-128"/>
            </a:endParaRP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BLANK FACE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BORED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EXCITED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FACIAL EXPRESSIONS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MAD, ANGRY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SAD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SICK, ILL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SCARED, AFRAID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76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smtClean="0">
                <a:ea typeface="ＭＳ Ｐゴシック" pitchFamily="34" charset="-128"/>
              </a:rPr>
              <a:t>Number time!</a:t>
            </a:r>
          </a:p>
        </p:txBody>
      </p:sp>
      <p:sp>
        <p:nvSpPr>
          <p:cNvPr id="7475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400" dirty="0" smtClean="0">
                <a:ea typeface="ＭＳ Ｐゴシック" pitchFamily="34" charset="-128"/>
              </a:rPr>
              <a:t>Let</a:t>
            </a:r>
            <a:r>
              <a:rPr lang="ja-JP" altLang="en-US" sz="3400" dirty="0" smtClean="0">
                <a:ea typeface="ＭＳ Ｐゴシック" pitchFamily="34" charset="-128"/>
              </a:rPr>
              <a:t>’</a:t>
            </a:r>
            <a:r>
              <a:rPr lang="en-US" altLang="ja-JP" sz="3400" dirty="0" smtClean="0">
                <a:ea typeface="ＭＳ Ｐゴシック" pitchFamily="34" charset="-128"/>
              </a:rPr>
              <a:t>s review the numbers and see how you do!</a:t>
            </a:r>
          </a:p>
          <a:p>
            <a:endParaRPr lang="en-US" altLang="ja-JP" sz="3400" dirty="0">
              <a:ea typeface="ＭＳ Ｐゴシック" pitchFamily="34" charset="-128"/>
            </a:endParaRPr>
          </a:p>
          <a:p>
            <a:r>
              <a:rPr lang="en-US" altLang="ja-JP" sz="3400" dirty="0" smtClean="0">
                <a:ea typeface="ＭＳ Ｐゴシック" pitchFamily="34" charset="-128"/>
              </a:rPr>
              <a:t>We are going to add on to the numbers…</a:t>
            </a:r>
          </a:p>
          <a:p>
            <a:pPr>
              <a:buFont typeface="Wingdings 2" pitchFamily="18" charset="2"/>
              <a:buNone/>
            </a:pPr>
            <a:endParaRPr lang="en-US" sz="34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24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4" descr="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53624" r="2942" b="50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1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z="4600" smtClean="0">
                <a:ea typeface="ＭＳ Ｐゴシック" pitchFamily="34" charset="-128"/>
              </a:rPr>
              <a:t>Conversation Vocabulary (p. 30)</a:t>
            </a:r>
          </a:p>
        </p:txBody>
      </p:sp>
      <p:pic>
        <p:nvPicPr>
          <p:cNvPr id="76803" name="Picture 2" descr="C:\Documents and Settings\Brandon G\Local Settings\Temporary Internet Files\Content.IE5\ZZTF3DSW\MCj00890900000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86000"/>
            <a:ext cx="3103563" cy="3114675"/>
          </a:xfrm>
        </p:spPr>
      </p:pic>
      <p:sp>
        <p:nvSpPr>
          <p:cNvPr id="7680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ABSENT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DON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T-MIND</a:t>
            </a:r>
            <a:endParaRPr lang="en-US" altLang="ja-JP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DUE, OWE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FAVORITE, PREFER, TASTE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MOVIE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PRACTICE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SCHOOL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TODAY, NOW</a:t>
            </a:r>
          </a:p>
        </p:txBody>
      </p:sp>
    </p:spTree>
    <p:extLst>
      <p:ext uri="{BB962C8B-B14F-4D97-AF65-F5344CB8AC3E}">
        <p14:creationId xmlns:p14="http://schemas.microsoft.com/office/powerpoint/2010/main" val="27796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8" t="77536" r="5882" b="4347"/>
          <a:stretch>
            <a:fillRect/>
          </a:stretch>
        </p:blipFill>
        <p:spPr bwMode="auto">
          <a:xfrm>
            <a:off x="4572000" y="4770438"/>
            <a:ext cx="43434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6" descr="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7" t="58696" r="4903" b="23914"/>
          <a:stretch>
            <a:fillRect/>
          </a:stretch>
        </p:blipFill>
        <p:spPr bwMode="auto">
          <a:xfrm>
            <a:off x="304800" y="4724400"/>
            <a:ext cx="43465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8" descr="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20290" r="43137" b="61595"/>
          <a:stretch>
            <a:fillRect/>
          </a:stretch>
        </p:blipFill>
        <p:spPr bwMode="auto">
          <a:xfrm>
            <a:off x="0" y="0"/>
            <a:ext cx="44196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39856" r="27451" b="43478"/>
          <a:stretch>
            <a:fillRect/>
          </a:stretch>
        </p:blipFill>
        <p:spPr bwMode="auto">
          <a:xfrm>
            <a:off x="2590800" y="2438400"/>
            <a:ext cx="57912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5410200" y="1219200"/>
            <a:ext cx="358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GREETINGS…</a:t>
            </a:r>
          </a:p>
        </p:txBody>
      </p:sp>
      <p:sp>
        <p:nvSpPr>
          <p:cNvPr id="19462" name="TextBox 1"/>
          <p:cNvSpPr txBox="1">
            <a:spLocks noChangeArrowheads="1"/>
          </p:cNvSpPr>
          <p:nvPr/>
        </p:nvSpPr>
        <p:spPr bwMode="auto">
          <a:xfrm>
            <a:off x="0" y="24384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/>
              <a:t>More formal…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0" y="41910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/>
              <a:t>Less formal…</a:t>
            </a:r>
          </a:p>
        </p:txBody>
      </p:sp>
    </p:spTree>
    <p:extLst>
      <p:ext uri="{BB962C8B-B14F-4D97-AF65-F5344CB8AC3E}">
        <p14:creationId xmlns:p14="http://schemas.microsoft.com/office/powerpoint/2010/main" val="32967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Using NMS, sign the phrase.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38912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He’s not absent.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Not today.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The homework isn’t due.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I don’t mind.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We don’t understand.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They don’t like the movie. </a:t>
            </a:r>
          </a:p>
        </p:txBody>
      </p:sp>
    </p:spTree>
    <p:extLst>
      <p:ext uri="{BB962C8B-B14F-4D97-AF65-F5344CB8AC3E}">
        <p14:creationId xmlns:p14="http://schemas.microsoft.com/office/powerpoint/2010/main" val="10571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ea typeface="ＭＳ Ｐゴシック" pitchFamily="34" charset="-128"/>
              </a:rPr>
              <a:t>Focus: </a:t>
            </a:r>
            <a:r>
              <a:rPr lang="ja-JP" altLang="en-US" sz="4000" b="1" dirty="0" smtClean="0">
                <a:ea typeface="ＭＳ Ｐゴシック" pitchFamily="34" charset="-128"/>
              </a:rPr>
              <a:t>“</a:t>
            </a:r>
            <a:r>
              <a:rPr lang="en-US" altLang="ja-JP" sz="4000" b="1" dirty="0" smtClean="0">
                <a:ea typeface="ＭＳ Ｐゴシック" pitchFamily="34" charset="-128"/>
              </a:rPr>
              <a:t>How do people learn American Sign Language?</a:t>
            </a:r>
            <a:r>
              <a:rPr lang="ja-JP" altLang="en-US" sz="4000" b="1" dirty="0" smtClean="0">
                <a:ea typeface="ＭＳ Ｐゴシック" pitchFamily="34" charset="-128"/>
              </a:rPr>
              <a:t>”</a:t>
            </a:r>
            <a:r>
              <a:rPr lang="en-US" altLang="ja-JP" sz="4000" b="1" dirty="0" smtClean="0">
                <a:ea typeface="ＭＳ Ｐゴシック" pitchFamily="34" charset="-128"/>
              </a:rPr>
              <a:t> pg. 22-23</a:t>
            </a:r>
            <a:endParaRPr lang="en-US" sz="4000" b="1" dirty="0" smtClean="0">
              <a:ea typeface="ＭＳ Ｐゴシック" pitchFamily="34" charset="-128"/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/>
          </a:bodyPr>
          <a:lstStyle/>
          <a:p>
            <a:endParaRPr lang="en-US" sz="3600" dirty="0" smtClean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3600" dirty="0" smtClean="0">
                <a:ea typeface="ＭＳ Ｐゴシック" pitchFamily="34" charset="-128"/>
              </a:rPr>
              <a:t>Look at the handout of pages 22 &amp; 23….</a:t>
            </a:r>
            <a:endParaRPr lang="en-US" sz="3600" dirty="0" smtClean="0">
              <a:ea typeface="ＭＳ Ｐゴシック" pitchFamily="34" charset="-128"/>
            </a:endParaRPr>
          </a:p>
          <a:p>
            <a:pPr marL="393192" lvl="1" indent="0" algn="ctr">
              <a:buNone/>
            </a:pPr>
            <a:endParaRPr lang="en-US" sz="3400" u="sng" dirty="0" smtClean="0">
              <a:ea typeface="ＭＳ Ｐゴシック" pitchFamily="34" charset="-128"/>
            </a:endParaRPr>
          </a:p>
          <a:p>
            <a:pPr marL="393192" lvl="1" indent="0" algn="ctr">
              <a:buNone/>
            </a:pPr>
            <a:r>
              <a:rPr lang="en-US" sz="3400" u="sng" smtClean="0">
                <a:ea typeface="ＭＳ Ｐゴシック" pitchFamily="34" charset="-128"/>
              </a:rPr>
              <a:t>READ SILENTLY</a:t>
            </a:r>
            <a:endParaRPr lang="en-US" sz="3400" u="sng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sz="36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46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4114800" cy="1143000"/>
          </a:xfrm>
        </p:spPr>
        <p:txBody>
          <a:bodyPr/>
          <a:lstStyle/>
          <a:p>
            <a:r>
              <a:rPr lang="en-US" dirty="0" smtClean="0"/>
              <a:t>Main Points: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r>
              <a:rPr lang="en-US" dirty="0" smtClean="0"/>
              <a:t>Majority of Deaf are raised in hearing families. </a:t>
            </a:r>
          </a:p>
          <a:p>
            <a:pPr lvl="1"/>
            <a:r>
              <a:rPr lang="en-US" dirty="0" smtClean="0"/>
              <a:t>10% of Deaf have Deaf parents</a:t>
            </a:r>
          </a:p>
          <a:p>
            <a:r>
              <a:rPr lang="en-US" dirty="0" smtClean="0"/>
              <a:t>Often the use of sign language was forbidden, but because it is a NATURAL &amp; INTUITIVE language, it couldn’t be suppressed. </a:t>
            </a:r>
          </a:p>
          <a:p>
            <a:r>
              <a:rPr lang="en-US" dirty="0" smtClean="0"/>
              <a:t>Many older Deaf have multiple stories of only being allowed to sign when not in class or school.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" t="5078" r="8129" b="5170"/>
          <a:stretch/>
        </p:blipFill>
        <p:spPr>
          <a:xfrm>
            <a:off x="2743200" y="4191000"/>
            <a:ext cx="3311807" cy="257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3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Points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1960s- ASL gained recognition as a unique language from English. </a:t>
            </a:r>
          </a:p>
          <a:p>
            <a:r>
              <a:rPr lang="en-US" dirty="0" smtClean="0"/>
              <a:t>1970s- Schools started using ASL to teach Deaf children</a:t>
            </a:r>
          </a:p>
          <a:p>
            <a:r>
              <a:rPr lang="en-US" dirty="0" smtClean="0"/>
              <a:t>1980s- Deaf community started being recognized as a cultural minority rather than a disabled group of people. </a:t>
            </a:r>
          </a:p>
          <a:p>
            <a:r>
              <a:rPr lang="en-US" dirty="0" smtClean="0"/>
              <a:t>1988- Deaf President Now</a:t>
            </a:r>
          </a:p>
          <a:p>
            <a:r>
              <a:rPr lang="en-US" dirty="0" smtClean="0"/>
              <a:t>1990s- ASL became the fasted growing language offered as a foreign language... &amp; IT KEEPS GOING!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3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04088"/>
            <a:ext cx="90678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What is the best way to learn a language?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IMMERSE YOURSELF! It’s sink or swim. </a:t>
            </a:r>
          </a:p>
          <a:p>
            <a:r>
              <a:rPr lang="en-US" sz="2800" dirty="0" smtClean="0"/>
              <a:t>Make Deaf friends and attend Deaf events. </a:t>
            </a:r>
          </a:p>
          <a:p>
            <a:r>
              <a:rPr lang="en-US" sz="2800" dirty="0" smtClean="0"/>
              <a:t>You will quickly realize there is a “Deaf World” </a:t>
            </a:r>
          </a:p>
          <a:p>
            <a:r>
              <a:rPr lang="en-US" sz="2800" dirty="0" smtClean="0"/>
              <a:t>Be open-minded and take an interest. </a:t>
            </a:r>
          </a:p>
          <a:p>
            <a:endParaRPr lang="en-US" sz="2800" dirty="0"/>
          </a:p>
          <a:p>
            <a:r>
              <a:rPr lang="en-US" sz="2800" dirty="0" smtClean="0"/>
              <a:t>You will get out the language, what you put in.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620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14350"/>
          </a:xfrm>
        </p:spPr>
        <p:txBody>
          <a:bodyPr>
            <a:normAutofit fontScale="90000"/>
          </a:bodyPr>
          <a:lstStyle/>
          <a:p>
            <a:r>
              <a:rPr lang="en-US" smtClean="0">
                <a:ea typeface="ＭＳ Ｐゴシック" pitchFamily="34" charset="-128"/>
              </a:rPr>
              <a:t>Pg 23. 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95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ea typeface="ＭＳ Ｐゴシック" pitchFamily="34" charset="-128"/>
              </a:rPr>
              <a:t>As a student of ASL, keep this in mind:</a:t>
            </a:r>
          </a:p>
          <a:p>
            <a:pPr lvl="1"/>
            <a:r>
              <a:rPr lang="en-US" sz="2800" dirty="0" smtClean="0">
                <a:ea typeface="ＭＳ Ｐゴシック" pitchFamily="34" charset="-128"/>
              </a:rPr>
              <a:t>Need to recognize and accept that </a:t>
            </a:r>
            <a:r>
              <a:rPr lang="en-US" sz="2800" u="sng" dirty="0" smtClean="0">
                <a:ea typeface="ＭＳ Ｐゴシック" pitchFamily="34" charset="-128"/>
              </a:rPr>
              <a:t>ASL in NOT ENGLISH.</a:t>
            </a:r>
          </a:p>
          <a:p>
            <a:pPr lvl="2"/>
            <a:r>
              <a:rPr lang="en-US" sz="2400" dirty="0" smtClean="0">
                <a:ea typeface="ＭＳ Ｐゴシック" pitchFamily="34" charset="-128"/>
              </a:rPr>
              <a:t>ASL has it</a:t>
            </a:r>
            <a:r>
              <a:rPr lang="en-US" altLang="en-US" sz="2400" dirty="0" smtClean="0">
                <a:ea typeface="ＭＳ Ｐゴシック" pitchFamily="34" charset="-128"/>
              </a:rPr>
              <a:t>’</a:t>
            </a:r>
            <a:r>
              <a:rPr lang="en-US" sz="2400" dirty="0" smtClean="0">
                <a:ea typeface="ＭＳ Ｐゴシック" pitchFamily="34" charset="-128"/>
              </a:rPr>
              <a:t>s own syntax (word order), grammar,  nuances, etc. that are designed for the eye, not the ears like hearing people are used to. </a:t>
            </a:r>
          </a:p>
          <a:p>
            <a:pPr lvl="2"/>
            <a:r>
              <a:rPr lang="en-US" sz="2400" dirty="0" smtClean="0">
                <a:ea typeface="ＭＳ Ｐゴシック" pitchFamily="34" charset="-128"/>
              </a:rPr>
              <a:t>ASL makes visual sense. </a:t>
            </a:r>
          </a:p>
          <a:p>
            <a:pPr lvl="1"/>
            <a:endParaRPr lang="en-US" sz="2800" dirty="0" smtClean="0">
              <a:ea typeface="ＭＳ Ｐゴシック" pitchFamily="34" charset="-128"/>
            </a:endParaRPr>
          </a:p>
          <a:p>
            <a:pPr lvl="1"/>
            <a:r>
              <a:rPr lang="en-US" sz="2800" dirty="0" smtClean="0">
                <a:ea typeface="ＭＳ Ｐゴシック" pitchFamily="34" charset="-128"/>
              </a:rPr>
              <a:t>One word in English can have many separate signs in ASL, depending on the concept (meaning). It</a:t>
            </a:r>
            <a:r>
              <a:rPr lang="en-US" altLang="en-US" sz="2800" dirty="0" smtClean="0">
                <a:ea typeface="ＭＳ Ｐゴシック" pitchFamily="34" charset="-128"/>
              </a:rPr>
              <a:t>’</a:t>
            </a:r>
            <a:r>
              <a:rPr lang="en-US" sz="2800" dirty="0" smtClean="0">
                <a:ea typeface="ＭＳ Ｐゴシック" pitchFamily="34" charset="-128"/>
              </a:rPr>
              <a:t>s all about the meaning…</a:t>
            </a:r>
          </a:p>
          <a:p>
            <a:pPr lvl="1"/>
            <a:endParaRPr lang="en-US" sz="2800" dirty="0" smtClean="0">
              <a:ea typeface="ＭＳ Ｐゴシック" pitchFamily="34" charset="-128"/>
            </a:endParaRPr>
          </a:p>
          <a:p>
            <a:pPr lvl="1"/>
            <a:r>
              <a:rPr lang="en-US" sz="2800" dirty="0" smtClean="0">
                <a:ea typeface="ＭＳ Ｐゴシック" pitchFamily="34" charset="-128"/>
              </a:rPr>
              <a:t>FOR EXAMPLE…</a:t>
            </a:r>
          </a:p>
        </p:txBody>
      </p:sp>
    </p:spTree>
    <p:extLst>
      <p:ext uri="{BB962C8B-B14F-4D97-AF65-F5344CB8AC3E}">
        <p14:creationId xmlns:p14="http://schemas.microsoft.com/office/powerpoint/2010/main" val="42451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4" descr="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6" t="30435" r="4903" b="36232"/>
          <a:stretch>
            <a:fillRect/>
          </a:stretch>
        </p:blipFill>
        <p:spPr bwMode="auto">
          <a:xfrm>
            <a:off x="0" y="0"/>
            <a:ext cx="533400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Picture 5" descr="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44928" r="58823" b="38406"/>
          <a:stretch>
            <a:fillRect/>
          </a:stretch>
        </p:blipFill>
        <p:spPr bwMode="auto">
          <a:xfrm>
            <a:off x="5410200" y="3422650"/>
            <a:ext cx="37338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5638800" y="457200"/>
            <a:ext cx="28956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smtClean="0"/>
              <a:t>Which sign would you use?</a:t>
            </a:r>
          </a:p>
        </p:txBody>
      </p:sp>
      <p:sp>
        <p:nvSpPr>
          <p:cNvPr id="60420" name="TextBox 1"/>
          <p:cNvSpPr txBox="1">
            <a:spLocks noChangeArrowheads="1"/>
          </p:cNvSpPr>
          <p:nvPr/>
        </p:nvSpPr>
        <p:spPr bwMode="auto">
          <a:xfrm>
            <a:off x="990600" y="5257800"/>
            <a:ext cx="381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 b="1"/>
              <a:t>TO GET</a:t>
            </a:r>
          </a:p>
        </p:txBody>
      </p:sp>
    </p:spTree>
    <p:extLst>
      <p:ext uri="{BB962C8B-B14F-4D97-AF65-F5344CB8AC3E}">
        <p14:creationId xmlns:p14="http://schemas.microsoft.com/office/powerpoint/2010/main" val="15850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Pg. 23 continued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Don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t translate word for word. Think of the concept behind it. What is it really trying to say?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Don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t </a:t>
            </a:r>
            <a:r>
              <a:rPr lang="en-US" altLang="en-US" smtClean="0">
                <a:ea typeface="ＭＳ Ｐゴシック" pitchFamily="34" charset="-128"/>
              </a:rPr>
              <a:t>“</a:t>
            </a:r>
            <a:r>
              <a:rPr lang="en-US" smtClean="0">
                <a:ea typeface="ＭＳ Ｐゴシック" pitchFamily="34" charset="-128"/>
              </a:rPr>
              <a:t>talk</a:t>
            </a:r>
            <a:r>
              <a:rPr lang="en-US" altLang="en-US" smtClean="0">
                <a:ea typeface="ＭＳ Ｐゴシック" pitchFamily="34" charset="-128"/>
              </a:rPr>
              <a:t>”</a:t>
            </a:r>
            <a:r>
              <a:rPr lang="en-US" smtClean="0">
                <a:ea typeface="ＭＳ Ｐゴシック" pitchFamily="34" charset="-128"/>
              </a:rPr>
              <a:t> silently while signing. It takes away from the visual aspect.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If you can mouth what you are saying while signing, and it makes sense, IT IS NOT ASL. 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Don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t focus on the other person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s hands. Learn to make eye contact, and you will see everything else with it. </a:t>
            </a:r>
          </a:p>
        </p:txBody>
      </p:sp>
    </p:spTree>
    <p:extLst>
      <p:ext uri="{BB962C8B-B14F-4D97-AF65-F5344CB8AC3E}">
        <p14:creationId xmlns:p14="http://schemas.microsoft.com/office/powerpoint/2010/main" val="6795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the “little” words like</a:t>
            </a:r>
            <a:r>
              <a:rPr lang="en-US" i="1" dirty="0" smtClean="0"/>
              <a:t> is</a:t>
            </a:r>
            <a:r>
              <a:rPr lang="en-US" dirty="0" smtClean="0"/>
              <a:t>, </a:t>
            </a:r>
            <a:r>
              <a:rPr lang="en-US" i="1" dirty="0" smtClean="0"/>
              <a:t>to</a:t>
            </a:r>
            <a:r>
              <a:rPr lang="en-US" dirty="0" smtClean="0"/>
              <a:t>, and </a:t>
            </a:r>
            <a:r>
              <a:rPr lang="en-US" i="1" dirty="0" smtClean="0"/>
              <a:t>are</a:t>
            </a:r>
            <a:r>
              <a:rPr lang="en-US" dirty="0" smtClean="0"/>
              <a:t>? </a:t>
            </a:r>
            <a:r>
              <a:rPr lang="en-US" dirty="0" err="1" smtClean="0"/>
              <a:t>Pg</a:t>
            </a:r>
            <a:r>
              <a:rPr lang="en-US" dirty="0" smtClean="0"/>
              <a:t> 24.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asked, but it’s part of a bigger question: “Is ASL like English, except that it’s signed instead of spoken?”</a:t>
            </a:r>
          </a:p>
          <a:p>
            <a:pPr lvl="1"/>
            <a:r>
              <a:rPr lang="en-US" dirty="0" smtClean="0"/>
              <a:t>NO!</a:t>
            </a:r>
          </a:p>
          <a:p>
            <a:r>
              <a:rPr lang="en-US" dirty="0" smtClean="0"/>
              <a:t>All languages have different ways of putting words together into correct sentences. </a:t>
            </a:r>
          </a:p>
          <a:p>
            <a:r>
              <a:rPr lang="en-US" dirty="0" smtClean="0"/>
              <a:t>If you translate ASL signs, or any other language in English word for word it won’t make sense. </a:t>
            </a:r>
          </a:p>
          <a:p>
            <a:r>
              <a:rPr lang="en-US" dirty="0" smtClean="0"/>
              <a:t>ASL does not need separate “little” words because they are </a:t>
            </a:r>
            <a:r>
              <a:rPr lang="en-US" i="1" u="sng" dirty="0" smtClean="0"/>
              <a:t>already included in the sign. </a:t>
            </a:r>
          </a:p>
          <a:p>
            <a:pPr lvl="1"/>
            <a:r>
              <a:rPr lang="en-US" i="1" u="sng" dirty="0" smtClean="0"/>
              <a:t>Example:</a:t>
            </a:r>
            <a:r>
              <a:rPr lang="en-US" dirty="0" smtClean="0"/>
              <a:t> Thank you.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1854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24 continued…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example: Thank you.</a:t>
            </a:r>
          </a:p>
          <a:p>
            <a:pPr lvl="1"/>
            <a:r>
              <a:rPr lang="en-US" dirty="0" smtClean="0"/>
              <a:t>English requires the </a:t>
            </a:r>
            <a:r>
              <a:rPr lang="en-US" b="1" dirty="0" smtClean="0"/>
              <a:t>verb</a:t>
            </a:r>
            <a:r>
              <a:rPr lang="en-US" dirty="0" smtClean="0"/>
              <a:t> “to thank” and the </a:t>
            </a:r>
            <a:r>
              <a:rPr lang="en-US" b="1" dirty="0" smtClean="0"/>
              <a:t>object</a:t>
            </a:r>
            <a:r>
              <a:rPr lang="en-US" dirty="0" smtClean="0"/>
              <a:t> “you”</a:t>
            </a:r>
          </a:p>
          <a:p>
            <a:pPr lvl="1"/>
            <a:r>
              <a:rPr lang="en-US" dirty="0" smtClean="0"/>
              <a:t>ASL uses one sign to incorporate both the verb and the object. </a:t>
            </a:r>
          </a:p>
          <a:p>
            <a:pPr lvl="1"/>
            <a:endParaRPr lang="en-US" dirty="0"/>
          </a:p>
          <a:p>
            <a:r>
              <a:rPr lang="en-US" dirty="0" smtClean="0"/>
              <a:t>Adding in these words could cause it to not make sense, or to look funny. “Thank you </a:t>
            </a:r>
            <a:r>
              <a:rPr lang="en-US" dirty="0" err="1" smtClean="0"/>
              <a:t>you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smtClean="0"/>
              <a:t>It is important to learn how to use the language properly. Respect the language, event if it’s not yours. </a:t>
            </a:r>
          </a:p>
        </p:txBody>
      </p:sp>
    </p:spTree>
    <p:extLst>
      <p:ext uri="{BB962C8B-B14F-4D97-AF65-F5344CB8AC3E}">
        <p14:creationId xmlns:p14="http://schemas.microsoft.com/office/powerpoint/2010/main" val="378697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GREETINGS! 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935480"/>
            <a:ext cx="8305800" cy="4389120"/>
          </a:xfrm>
        </p:spPr>
        <p:txBody>
          <a:bodyPr/>
          <a:lstStyle/>
          <a:p>
            <a:r>
              <a:rPr lang="en-US" dirty="0" smtClean="0"/>
              <a:t>Informal: (signing to a friend or someone very familiar)</a:t>
            </a:r>
          </a:p>
          <a:p>
            <a:pPr lvl="1"/>
            <a:r>
              <a:rPr lang="en-US" dirty="0" smtClean="0"/>
              <a:t>HI</a:t>
            </a:r>
          </a:p>
          <a:p>
            <a:pPr lvl="1"/>
            <a:r>
              <a:rPr lang="en-US" dirty="0" smtClean="0"/>
              <a:t>WHAT’S UP</a:t>
            </a:r>
          </a:p>
          <a:p>
            <a:endParaRPr lang="en-US" dirty="0" smtClean="0"/>
          </a:p>
          <a:p>
            <a:r>
              <a:rPr lang="en-US" dirty="0" smtClean="0"/>
              <a:t>Formal: (signing to an adult or new </a:t>
            </a:r>
            <a:r>
              <a:rPr lang="en-US" dirty="0" err="1" smtClean="0"/>
              <a:t>aquaintance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HELLO</a:t>
            </a:r>
          </a:p>
          <a:p>
            <a:pPr lvl="1"/>
            <a:r>
              <a:rPr lang="en-US" dirty="0" smtClean="0"/>
              <a:t>HOW ARE YOU? </a:t>
            </a:r>
          </a:p>
          <a:p>
            <a:pPr lvl="1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81000" y="3581400"/>
            <a:ext cx="8305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4000" dirty="0"/>
          </a:p>
        </p:txBody>
      </p:sp>
      <p:pic>
        <p:nvPicPr>
          <p:cNvPr id="6" name="Picture 8" descr="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20290" r="43137" b="61595"/>
          <a:stretch>
            <a:fillRect/>
          </a:stretch>
        </p:blipFill>
        <p:spPr bwMode="auto">
          <a:xfrm>
            <a:off x="3962400" y="4236793"/>
            <a:ext cx="44196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74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smtClean="0"/>
              <a:t>Accent Steps (pg 28)</a:t>
            </a:r>
            <a:endParaRPr/>
          </a:p>
        </p:txBody>
      </p:sp>
      <p:sp>
        <p:nvSpPr>
          <p:cNvPr id="78850" name="Text Placeholder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>
            <a:normAutofit fontScale="85000" lnSpcReduction="10000"/>
          </a:bodyPr>
          <a:lstStyle/>
          <a:p>
            <a:pPr algn="ctr" eaLnBrk="1" hangingPunct="1"/>
            <a:endParaRPr lang="en-US" smtClean="0">
              <a:ea typeface="ＭＳ Ｐゴシック" pitchFamily="34" charset="-128"/>
            </a:endParaRPr>
          </a:p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You don</a:t>
            </a:r>
            <a:r>
              <a:rPr lang="ja-JP" altLang="en-US" sz="3200" smtClean="0">
                <a:ea typeface="ＭＳ Ｐゴシック" pitchFamily="34" charset="-128"/>
              </a:rPr>
              <a:t>’</a:t>
            </a:r>
            <a:r>
              <a:rPr lang="en-US" altLang="ja-JP" sz="3200" smtClean="0">
                <a:ea typeface="ＭＳ Ｐゴシック" pitchFamily="34" charset="-128"/>
              </a:rPr>
              <a:t>t need a separate sign for </a:t>
            </a:r>
            <a:r>
              <a:rPr lang="en-US" altLang="ja-JP" sz="3200" b="1" smtClean="0">
                <a:solidFill>
                  <a:schemeClr val="bg1"/>
                </a:solidFill>
                <a:ea typeface="ＭＳ Ｐゴシック" pitchFamily="34" charset="-128"/>
              </a:rPr>
              <a:t>don</a:t>
            </a:r>
            <a:r>
              <a:rPr lang="ja-JP" altLang="en-US" sz="3200" b="1" smtClean="0">
                <a:solidFill>
                  <a:schemeClr val="bg1"/>
                </a:solidFill>
                <a:ea typeface="ＭＳ Ｐゴシック" pitchFamily="34" charset="-128"/>
              </a:rPr>
              <a:t>’</a:t>
            </a:r>
            <a:r>
              <a:rPr lang="en-US" altLang="ja-JP" sz="3200" b="1" smtClean="0">
                <a:solidFill>
                  <a:schemeClr val="bg1"/>
                </a:solidFill>
                <a:ea typeface="ＭＳ Ｐゴシック" pitchFamily="34" charset="-128"/>
              </a:rPr>
              <a:t>t</a:t>
            </a:r>
            <a:r>
              <a:rPr lang="en-US" altLang="ja-JP" sz="3200" smtClean="0">
                <a:ea typeface="ＭＳ Ｐゴシック" pitchFamily="34" charset="-128"/>
              </a:rPr>
              <a:t> and </a:t>
            </a:r>
            <a:r>
              <a:rPr lang="en-US" altLang="ja-JP" sz="3200" b="1" smtClean="0">
                <a:solidFill>
                  <a:schemeClr val="bg1"/>
                </a:solidFill>
                <a:ea typeface="ＭＳ Ｐゴシック" pitchFamily="34" charset="-128"/>
              </a:rPr>
              <a:t>not</a:t>
            </a:r>
            <a:r>
              <a:rPr lang="en-US" altLang="ja-JP" sz="3200" smtClean="0">
                <a:ea typeface="ＭＳ Ｐゴシック" pitchFamily="34" charset="-128"/>
              </a:rPr>
              <a:t>. Just use the head shake while signing the sentence. </a:t>
            </a:r>
            <a:endParaRPr lang="en-US" sz="320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669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dirty="0" smtClean="0"/>
              <a:t>Time + Topic + Comment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will be absent tomorrow. </a:t>
            </a:r>
          </a:p>
          <a:p>
            <a:endParaRPr lang="en-US" dirty="0"/>
          </a:p>
          <a:p>
            <a:r>
              <a:rPr lang="en-US" dirty="0" smtClean="0"/>
              <a:t>I don’t have practice today. </a:t>
            </a:r>
          </a:p>
          <a:p>
            <a:endParaRPr lang="en-US" dirty="0"/>
          </a:p>
          <a:p>
            <a:r>
              <a:rPr lang="en-US" dirty="0" smtClean="0"/>
              <a:t>My favorite class is ________.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is your favorite movie?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4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Sign practice using NMS…</a:t>
            </a:r>
          </a:p>
        </p:txBody>
      </p:sp>
      <p:sp>
        <p:nvSpPr>
          <p:cNvPr id="73731" name="Rectangle 3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770438"/>
          </a:xfrm>
        </p:spPr>
        <p:txBody>
          <a:bodyPr>
            <a:normAutofit/>
          </a:bodyPr>
          <a:lstStyle/>
          <a:p>
            <a:r>
              <a:rPr lang="en-US" sz="3400" dirty="0" smtClean="0">
                <a:ea typeface="ＭＳ Ｐゴシック" pitchFamily="34" charset="-128"/>
              </a:rPr>
              <a:t>They don</a:t>
            </a:r>
            <a:r>
              <a:rPr lang="en-US" altLang="en-US" sz="3400" dirty="0" smtClean="0">
                <a:ea typeface="ＭＳ Ｐゴシック" pitchFamily="34" charset="-128"/>
              </a:rPr>
              <a:t>’</a:t>
            </a:r>
            <a:r>
              <a:rPr lang="en-US" sz="3400" dirty="0" smtClean="0">
                <a:ea typeface="ＭＳ Ｐゴシック" pitchFamily="34" charset="-128"/>
              </a:rPr>
              <a:t>t know my name. </a:t>
            </a:r>
          </a:p>
          <a:p>
            <a:pPr marL="0" indent="0">
              <a:buNone/>
            </a:pPr>
            <a:endParaRPr lang="en-US" sz="3400" dirty="0" smtClean="0">
              <a:ea typeface="ＭＳ Ｐゴシック" pitchFamily="34" charset="-128"/>
            </a:endParaRPr>
          </a:p>
          <a:p>
            <a:r>
              <a:rPr lang="en-US" sz="3400" dirty="0" smtClean="0">
                <a:ea typeface="ＭＳ Ｐゴシック" pitchFamily="34" charset="-128"/>
              </a:rPr>
              <a:t>He isn</a:t>
            </a:r>
            <a:r>
              <a:rPr lang="en-US" altLang="en-US" sz="3400" dirty="0" smtClean="0">
                <a:ea typeface="ＭＳ Ｐゴシック" pitchFamily="34" charset="-128"/>
              </a:rPr>
              <a:t>’</a:t>
            </a:r>
            <a:r>
              <a:rPr lang="en-US" sz="3400" dirty="0" smtClean="0">
                <a:ea typeface="ＭＳ Ｐゴシック" pitchFamily="34" charset="-128"/>
              </a:rPr>
              <a:t>t paying attention. </a:t>
            </a:r>
          </a:p>
          <a:p>
            <a:r>
              <a:rPr lang="en-US" sz="3400" dirty="0" smtClean="0">
                <a:ea typeface="ＭＳ Ｐゴシック" pitchFamily="34" charset="-128"/>
              </a:rPr>
              <a:t>HE PAY-ATTENTION HE. </a:t>
            </a:r>
          </a:p>
          <a:p>
            <a:endParaRPr lang="en-US" sz="3400" dirty="0" smtClean="0">
              <a:ea typeface="ＭＳ Ｐゴシック" pitchFamily="34" charset="-128"/>
            </a:endParaRPr>
          </a:p>
          <a:p>
            <a:r>
              <a:rPr lang="en-US" sz="3400" dirty="0" smtClean="0">
                <a:ea typeface="ＭＳ Ｐゴシック" pitchFamily="34" charset="-128"/>
              </a:rPr>
              <a:t>I like learning ASL. </a:t>
            </a:r>
          </a:p>
          <a:p>
            <a:r>
              <a:rPr lang="en-US" sz="3400" dirty="0" smtClean="0">
                <a:ea typeface="ＭＳ Ｐゴシック" pitchFamily="34" charset="-128"/>
              </a:rPr>
              <a:t>I LIKE LEARN ASL I. </a:t>
            </a:r>
          </a:p>
        </p:txBody>
      </p:sp>
    </p:spTree>
    <p:extLst>
      <p:ext uri="{BB962C8B-B14F-4D97-AF65-F5344CB8AC3E}">
        <p14:creationId xmlns:p14="http://schemas.microsoft.com/office/powerpoint/2010/main" val="18187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Using NMS (pg 28)</a:t>
            </a:r>
          </a:p>
        </p:txBody>
      </p:sp>
      <p:sp>
        <p:nvSpPr>
          <p:cNvPr id="8089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58813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English</a:t>
            </a:r>
          </a:p>
        </p:txBody>
      </p:sp>
      <p:sp>
        <p:nvSpPr>
          <p:cNvPr id="80899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447800"/>
            <a:ext cx="4041775" cy="65405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ASL - GLOSS</a:t>
            </a:r>
          </a:p>
        </p:txBody>
      </p:sp>
      <p:sp>
        <p:nvSpPr>
          <p:cNvPr id="47108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209800"/>
            <a:ext cx="4040188" cy="384651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400" smtClean="0">
                <a:ea typeface="ＭＳ Ｐゴシック" pitchFamily="34" charset="-128"/>
              </a:rPr>
              <a:t>Yes, I am Mia.</a:t>
            </a:r>
          </a:p>
          <a:p>
            <a:pPr eaLnBrk="1" hangingPunct="1"/>
            <a:endParaRPr 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sz="2400" smtClean="0">
                <a:ea typeface="ＭＳ Ｐゴシック" pitchFamily="34" charset="-128"/>
              </a:rPr>
              <a:t>No, I</a:t>
            </a:r>
            <a:r>
              <a:rPr lang="ja-JP" altLang="en-US" sz="2400" smtClean="0">
                <a:ea typeface="ＭＳ Ｐゴシック" pitchFamily="34" charset="-128"/>
              </a:rPr>
              <a:t>’</a:t>
            </a:r>
            <a:r>
              <a:rPr lang="en-US" altLang="ja-JP" sz="2400" smtClean="0">
                <a:ea typeface="ＭＳ Ｐゴシック" pitchFamily="34" charset="-128"/>
              </a:rPr>
              <a:t>m not Deaf.</a:t>
            </a:r>
          </a:p>
          <a:p>
            <a:pPr eaLnBrk="1" hangingPunct="1"/>
            <a:endParaRPr 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sz="2400" smtClean="0">
                <a:ea typeface="ＭＳ Ｐゴシック" pitchFamily="34" charset="-128"/>
              </a:rPr>
              <a:t>They aren</a:t>
            </a:r>
            <a:r>
              <a:rPr lang="ja-JP" altLang="en-US" sz="2400" smtClean="0">
                <a:ea typeface="ＭＳ Ｐゴシック" pitchFamily="34" charset="-128"/>
              </a:rPr>
              <a:t>’</a:t>
            </a:r>
            <a:r>
              <a:rPr lang="en-US" altLang="ja-JP" sz="2400" smtClean="0">
                <a:ea typeface="ＭＳ Ｐゴシック" pitchFamily="34" charset="-128"/>
              </a:rPr>
              <a:t>t sick.</a:t>
            </a:r>
          </a:p>
          <a:p>
            <a:pPr eaLnBrk="1" hangingPunct="1"/>
            <a:endParaRPr 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sz="2400" smtClean="0">
                <a:ea typeface="ＭＳ Ｐゴシック" pitchFamily="34" charset="-128"/>
              </a:rPr>
              <a:t>I didn</a:t>
            </a:r>
            <a:r>
              <a:rPr lang="ja-JP" altLang="en-US" sz="2400" smtClean="0">
                <a:ea typeface="ＭＳ Ｐゴシック" pitchFamily="34" charset="-128"/>
              </a:rPr>
              <a:t>’</a:t>
            </a:r>
            <a:r>
              <a:rPr lang="en-US" altLang="ja-JP" sz="2400" smtClean="0">
                <a:ea typeface="ＭＳ Ｐゴシック" pitchFamily="34" charset="-128"/>
              </a:rPr>
              <a:t>t go to the bathroom.</a:t>
            </a:r>
          </a:p>
          <a:p>
            <a:pPr eaLnBrk="1" hangingPunct="1"/>
            <a:endParaRPr 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sz="2400" smtClean="0">
                <a:ea typeface="ＭＳ Ｐゴシック" pitchFamily="34" charset="-128"/>
              </a:rPr>
              <a:t>Yes, I</a:t>
            </a:r>
            <a:r>
              <a:rPr lang="ja-JP" altLang="en-US" sz="2400" smtClean="0">
                <a:ea typeface="ＭＳ Ｐゴシック" pitchFamily="34" charset="-128"/>
              </a:rPr>
              <a:t>’</a:t>
            </a:r>
            <a:r>
              <a:rPr lang="en-US" altLang="ja-JP" sz="2400" smtClean="0">
                <a:ea typeface="ＭＳ Ｐゴシック" pitchFamily="34" charset="-128"/>
              </a:rPr>
              <a:t>m learning how to sign.</a:t>
            </a: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47109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09800"/>
            <a:ext cx="4041775" cy="384651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400" smtClean="0">
                <a:ea typeface="ＭＳ Ｐゴシック" pitchFamily="34" charset="-128"/>
              </a:rPr>
              <a:t>YES I M-I-A I</a:t>
            </a:r>
          </a:p>
          <a:p>
            <a:pPr eaLnBrk="1" hangingPunct="1"/>
            <a:endParaRPr 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sz="2400" smtClean="0">
                <a:ea typeface="ＭＳ Ｐゴシック" pitchFamily="34" charset="-128"/>
              </a:rPr>
              <a:t>NO I DEAF I</a:t>
            </a:r>
          </a:p>
          <a:p>
            <a:pPr eaLnBrk="1" hangingPunct="1"/>
            <a:endParaRPr 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sz="2400" smtClean="0">
                <a:ea typeface="ＭＳ Ｐゴシック" pitchFamily="34" charset="-128"/>
              </a:rPr>
              <a:t>THEY NOT-SICK</a:t>
            </a:r>
          </a:p>
          <a:p>
            <a:pPr eaLnBrk="1" hangingPunct="1"/>
            <a:endParaRPr 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sz="2400" smtClean="0">
                <a:ea typeface="ＭＳ Ｐゴシック" pitchFamily="34" charset="-128"/>
              </a:rPr>
              <a:t>I NOT-GO-TO BATHROOM </a:t>
            </a:r>
          </a:p>
          <a:p>
            <a:pPr eaLnBrk="1" hangingPunct="1"/>
            <a:endParaRPr 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sz="2400" smtClean="0">
                <a:ea typeface="ＭＳ Ｐゴシック" pitchFamily="34" charset="-128"/>
              </a:rPr>
              <a:t>YES, I LEARN SIGN I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296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600" smtClean="0">
                <a:ea typeface="ＭＳ Ｐゴシック" pitchFamily="34" charset="-128"/>
              </a:rPr>
              <a:t>Let</a:t>
            </a:r>
            <a:r>
              <a:rPr lang="ja-JP" altLang="en-US" sz="4600" smtClean="0">
                <a:ea typeface="ＭＳ Ｐゴシック" pitchFamily="34" charset="-128"/>
              </a:rPr>
              <a:t>’</a:t>
            </a:r>
            <a:r>
              <a:rPr lang="en-US" altLang="ja-JP" sz="4600" smtClean="0">
                <a:ea typeface="ＭＳ Ｐゴシック" pitchFamily="34" charset="-128"/>
              </a:rPr>
              <a:t>s review and learn some NUMBERS!  21 - 30</a:t>
            </a:r>
            <a:endParaRPr lang="en-US" sz="4600" smtClean="0">
              <a:ea typeface="ＭＳ Ｐゴシック" pitchFamily="34" charset="-128"/>
            </a:endParaRPr>
          </a:p>
        </p:txBody>
      </p:sp>
      <p:sp>
        <p:nvSpPr>
          <p:cNvPr id="81922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400" smtClean="0">
                <a:ea typeface="ＭＳ Ｐゴシック" pitchFamily="34" charset="-128"/>
              </a:rPr>
              <a:t>Numbers 21 – 30 are some of the most mixed up numbers in ASL.  They not hard, just </a:t>
            </a:r>
            <a:r>
              <a:rPr lang="ja-JP" altLang="en-US" sz="3400" smtClean="0">
                <a:ea typeface="ＭＳ Ｐゴシック" pitchFamily="34" charset="-128"/>
              </a:rPr>
              <a:t>“</a:t>
            </a:r>
            <a:r>
              <a:rPr lang="en-US" altLang="ja-JP" sz="3400" smtClean="0">
                <a:ea typeface="ＭＳ Ｐゴシック" pitchFamily="34" charset="-128"/>
              </a:rPr>
              <a:t>different</a:t>
            </a:r>
            <a:r>
              <a:rPr lang="ja-JP" altLang="en-US" sz="3400" smtClean="0">
                <a:ea typeface="ＭＳ Ｐゴシック" pitchFamily="34" charset="-128"/>
              </a:rPr>
              <a:t>”</a:t>
            </a:r>
            <a:r>
              <a:rPr lang="en-US" altLang="ja-JP" sz="3400" smtClean="0">
                <a:ea typeface="ＭＳ Ｐゴシック" pitchFamily="34" charset="-128"/>
              </a:rPr>
              <a:t> than most of the others.  </a:t>
            </a:r>
          </a:p>
          <a:p>
            <a:r>
              <a:rPr lang="en-US" sz="3400" smtClean="0">
                <a:ea typeface="ＭＳ Ｐゴシック" pitchFamily="34" charset="-128"/>
              </a:rPr>
              <a:t>If you can sign from 1 – 30, everything else is EASY!!!</a:t>
            </a:r>
          </a:p>
          <a:p>
            <a:r>
              <a:rPr lang="en-US" sz="3400" smtClean="0">
                <a:ea typeface="ＭＳ Ｐゴシック" pitchFamily="34" charset="-128"/>
              </a:rPr>
              <a:t>Count to 20 with me, then I will show you 21 – 30!</a:t>
            </a:r>
          </a:p>
        </p:txBody>
      </p:sp>
    </p:spTree>
    <p:extLst>
      <p:ext uri="{BB962C8B-B14F-4D97-AF65-F5344CB8AC3E}">
        <p14:creationId xmlns:p14="http://schemas.microsoft.com/office/powerpoint/2010/main" val="255533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Practice…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They don’t know my name. </a:t>
            </a:r>
            <a:r>
              <a:rPr lang="en-US" b="1" dirty="0" smtClean="0"/>
              <a:t>(Yes, they do.)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He isn’t paying attention. </a:t>
            </a:r>
            <a:r>
              <a:rPr lang="en-US" b="1" dirty="0" smtClean="0"/>
              <a:t>(No, he isn’t He doesn’t have eye contact.)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Are you sick? </a:t>
            </a:r>
            <a:r>
              <a:rPr lang="en-US" b="1" dirty="0" smtClean="0"/>
              <a:t>(No, I’m not.)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 like learning ASL. </a:t>
            </a:r>
            <a:r>
              <a:rPr lang="en-US" b="1" dirty="0" smtClean="0"/>
              <a:t>(Me too.)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We’re very busy today! </a:t>
            </a:r>
            <a:r>
              <a:rPr lang="en-US" b="1" dirty="0" smtClean="0"/>
              <a:t>(Yes, a lot of practice!)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05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smtClean="0">
                <a:latin typeface="Bradley Hand ITC" pitchFamily="66" charset="0"/>
                <a:ea typeface="ＭＳ Ｐゴシック" pitchFamily="34" charset="-128"/>
              </a:rPr>
              <a:t>Partner Practice</a:t>
            </a:r>
          </a:p>
        </p:txBody>
      </p:sp>
      <p:sp>
        <p:nvSpPr>
          <p:cNvPr id="82946" name="Rectangle 3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389438"/>
          </a:xfrm>
        </p:spPr>
        <p:txBody>
          <a:bodyPr>
            <a:normAutofit fontScale="92500" lnSpcReduction="10000"/>
          </a:bodyPr>
          <a:lstStyle/>
          <a:p>
            <a:r>
              <a:rPr lang="en-US" sz="4600" dirty="0" smtClean="0">
                <a:ea typeface="ＭＳ Ｐゴシック" pitchFamily="34" charset="-128"/>
              </a:rPr>
              <a:t>Find a partner and practice!  </a:t>
            </a:r>
          </a:p>
          <a:p>
            <a:pPr lvl="1"/>
            <a:r>
              <a:rPr lang="en-US" sz="4400" dirty="0" smtClean="0">
                <a:ea typeface="ＭＳ Ｐゴシック" pitchFamily="34" charset="-128"/>
              </a:rPr>
              <a:t>Classroom Exercise </a:t>
            </a:r>
            <a:r>
              <a:rPr lang="ja-JP" altLang="en-US" sz="4400" dirty="0" smtClean="0">
                <a:ea typeface="ＭＳ Ｐゴシック" pitchFamily="34" charset="-128"/>
              </a:rPr>
              <a:t>“</a:t>
            </a:r>
            <a:r>
              <a:rPr lang="en-US" altLang="ja-JP" sz="4400" dirty="0" smtClean="0">
                <a:ea typeface="ＭＳ Ｐゴシック" pitchFamily="34" charset="-128"/>
              </a:rPr>
              <a:t>T</a:t>
            </a:r>
            <a:r>
              <a:rPr lang="ja-JP" altLang="en-US" sz="4400" dirty="0" smtClean="0">
                <a:ea typeface="ＭＳ Ｐゴシック" pitchFamily="34" charset="-128"/>
              </a:rPr>
              <a:t>”</a:t>
            </a:r>
            <a:r>
              <a:rPr lang="en-US" altLang="ja-JP" sz="4400" dirty="0" smtClean="0">
                <a:ea typeface="ＭＳ Ｐゴシック" pitchFamily="34" charset="-128"/>
              </a:rPr>
              <a:t> p. 29 #1 </a:t>
            </a:r>
          </a:p>
          <a:p>
            <a:pPr lvl="1"/>
            <a:r>
              <a:rPr lang="en-US" sz="4400" dirty="0" smtClean="0">
                <a:ea typeface="ＭＳ Ｐゴシック" pitchFamily="34" charset="-128"/>
              </a:rPr>
              <a:t>Classroom Exercise </a:t>
            </a:r>
            <a:r>
              <a:rPr lang="ja-JP" altLang="en-US" sz="4400" dirty="0" smtClean="0">
                <a:ea typeface="ＭＳ Ｐゴシック" pitchFamily="34" charset="-128"/>
              </a:rPr>
              <a:t>“</a:t>
            </a:r>
            <a:r>
              <a:rPr lang="en-US" altLang="ja-JP" sz="4400" dirty="0" smtClean="0">
                <a:ea typeface="ＭＳ Ｐゴシック" pitchFamily="34" charset="-128"/>
              </a:rPr>
              <a:t>U</a:t>
            </a:r>
            <a:r>
              <a:rPr lang="ja-JP" altLang="en-US" sz="4400" dirty="0" smtClean="0">
                <a:ea typeface="ＭＳ Ｐゴシック" pitchFamily="34" charset="-128"/>
              </a:rPr>
              <a:t>”</a:t>
            </a:r>
            <a:r>
              <a:rPr lang="en-US" altLang="ja-JP" sz="4400" dirty="0" smtClean="0">
                <a:ea typeface="ＭＳ Ｐゴシック" pitchFamily="34" charset="-128"/>
              </a:rPr>
              <a:t> p. 30 #2</a:t>
            </a:r>
          </a:p>
          <a:p>
            <a:pPr lvl="3"/>
            <a:endParaRPr lang="en-US" sz="4000" dirty="0" smtClean="0">
              <a:ea typeface="ＭＳ Ｐゴシック" pitchFamily="34" charset="-128"/>
            </a:endParaRPr>
          </a:p>
          <a:p>
            <a:pPr lvl="4">
              <a:buFont typeface="Wingdings 2" pitchFamily="18" charset="2"/>
              <a:buNone/>
            </a:pPr>
            <a:r>
              <a:rPr lang="en-US" sz="4000" dirty="0" smtClean="0">
                <a:solidFill>
                  <a:srgbClr val="FF0000"/>
                </a:solidFill>
                <a:ea typeface="ＭＳ Ｐゴシック" pitchFamily="34" charset="-128"/>
              </a:rPr>
              <a:t>KEEP PRACTICING, SWITCH ROLES, TAKE TURNS..UNTIL I SAY </a:t>
            </a:r>
            <a:r>
              <a:rPr lang="ja-JP" altLang="en-US" sz="4000" dirty="0" smtClean="0">
                <a:solidFill>
                  <a:srgbClr val="FF0000"/>
                </a:solidFill>
                <a:ea typeface="ＭＳ Ｐゴシック" pitchFamily="34" charset="-128"/>
              </a:rPr>
              <a:t>“</a:t>
            </a:r>
            <a:r>
              <a:rPr lang="en-US" altLang="ja-JP" sz="4000" dirty="0" smtClean="0">
                <a:solidFill>
                  <a:srgbClr val="FF0000"/>
                </a:solidFill>
                <a:ea typeface="ＭＳ Ｐゴシック" pitchFamily="34" charset="-128"/>
              </a:rPr>
              <a:t>STOP</a:t>
            </a:r>
            <a:r>
              <a:rPr lang="ja-JP" altLang="en-US" sz="4000" dirty="0" smtClean="0">
                <a:solidFill>
                  <a:srgbClr val="FF0000"/>
                </a:solidFill>
                <a:ea typeface="ＭＳ Ｐゴシック" pitchFamily="34" charset="-128"/>
              </a:rPr>
              <a:t>”</a:t>
            </a:r>
            <a:r>
              <a:rPr lang="en-US" altLang="ja-JP" sz="4000" dirty="0" smtClean="0">
                <a:solidFill>
                  <a:srgbClr val="FF0000"/>
                </a:solidFill>
                <a:ea typeface="ＭＳ Ｐゴシック" pitchFamily="34" charset="-128"/>
              </a:rPr>
              <a:t>!</a:t>
            </a:r>
            <a:endParaRPr lang="en-US" sz="40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598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WE HAVE FINISHED UNIT 1!!!</a:t>
            </a:r>
          </a:p>
        </p:txBody>
      </p:sp>
      <p:sp>
        <p:nvSpPr>
          <p:cNvPr id="83970" name="Rectangle 3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389438"/>
          </a:xfrm>
        </p:spPr>
        <p:txBody>
          <a:bodyPr/>
          <a:lstStyle/>
          <a:p>
            <a:r>
              <a:rPr lang="en-US" sz="5000" smtClean="0">
                <a:ea typeface="ＭＳ Ｐゴシック" pitchFamily="34" charset="-128"/>
              </a:rPr>
              <a:t>We will begin Unit 2, but you still have a test (on scantron) for Unit 1.  We will take that test on </a:t>
            </a:r>
            <a:r>
              <a:rPr lang="en-US" sz="5000" smtClean="0">
                <a:solidFill>
                  <a:srgbClr val="FF0000"/>
                </a:solidFill>
                <a:ea typeface="ＭＳ Ｐゴシック" pitchFamily="34" charset="-128"/>
              </a:rPr>
              <a:t>Thursday!!! </a:t>
            </a:r>
          </a:p>
        </p:txBody>
      </p:sp>
    </p:spTree>
    <p:extLst>
      <p:ext uri="{BB962C8B-B14F-4D97-AF65-F5344CB8AC3E}">
        <p14:creationId xmlns:p14="http://schemas.microsoft.com/office/powerpoint/2010/main" val="42640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/>
          </p:cNvSpPr>
          <p:nvPr>
            <p:ph idx="1"/>
          </p:nvPr>
        </p:nvSpPr>
        <p:spPr>
          <a:xfrm>
            <a:off x="0" y="1600200"/>
            <a:ext cx="35814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34" charset="-128"/>
              </a:rPr>
              <a:t>Goodbye</a:t>
            </a: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34" charset="-128"/>
              </a:rPr>
              <a:t>Late</a:t>
            </a: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34" charset="-128"/>
              </a:rPr>
              <a:t>Me too, same here</a:t>
            </a: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34" charset="-128"/>
              </a:rPr>
              <a:t>To see, to see you</a:t>
            </a: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34" charset="-128"/>
              </a:rPr>
              <a:t>See you later</a:t>
            </a: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34" charset="-128"/>
              </a:rPr>
              <a:t>See you tomorrow</a:t>
            </a: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34" charset="-128"/>
              </a:rPr>
              <a:t>Take care</a:t>
            </a: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34" charset="-128"/>
              </a:rPr>
              <a:t>Tomorrow</a:t>
            </a: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34" charset="-128"/>
              </a:rPr>
              <a:t>Blank face</a:t>
            </a: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34" charset="-128"/>
              </a:rPr>
              <a:t>To be bored</a:t>
            </a: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34" charset="-128"/>
              </a:rPr>
              <a:t>To be excited</a:t>
            </a: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34" charset="-128"/>
              </a:rPr>
              <a:t>Facial expressions</a:t>
            </a:r>
          </a:p>
        </p:txBody>
      </p:sp>
      <p:sp>
        <p:nvSpPr>
          <p:cNvPr id="86019" name="Rectangle 4"/>
          <p:cNvSpPr>
            <a:spLocks/>
          </p:cNvSpPr>
          <p:nvPr/>
        </p:nvSpPr>
        <p:spPr bwMode="auto">
          <a:xfrm>
            <a:off x="3048000" y="1600200"/>
            <a:ext cx="3581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eaLnBrk="0" hangingPunct="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>
                <a:latin typeface="Constantia" pitchFamily="18" charset="0"/>
              </a:rPr>
              <a:t>To be mad, angry</a:t>
            </a:r>
          </a:p>
          <a:p>
            <a:pPr marL="273050" indent="-273050" eaLnBrk="0" hangingPunct="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>
                <a:latin typeface="Constantia" pitchFamily="18" charset="0"/>
              </a:rPr>
              <a:t>To be sad</a:t>
            </a:r>
          </a:p>
          <a:p>
            <a:pPr marL="273050" indent="-273050" eaLnBrk="0" hangingPunct="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>
                <a:latin typeface="Constantia" pitchFamily="18" charset="0"/>
              </a:rPr>
              <a:t>To be sick </a:t>
            </a:r>
          </a:p>
          <a:p>
            <a:pPr marL="273050" indent="-273050" eaLnBrk="0" hangingPunct="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>
                <a:latin typeface="Constantia" pitchFamily="18" charset="0"/>
              </a:rPr>
              <a:t>To be scared, afraid</a:t>
            </a:r>
          </a:p>
          <a:p>
            <a:pPr marL="273050" indent="-273050" eaLnBrk="0" hangingPunct="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>
                <a:latin typeface="Constantia" pitchFamily="18" charset="0"/>
              </a:rPr>
              <a:t>Can, may</a:t>
            </a:r>
          </a:p>
          <a:p>
            <a:pPr marL="273050" indent="-273050" eaLnBrk="0" hangingPunct="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>
                <a:latin typeface="Constantia" pitchFamily="18" charset="0"/>
              </a:rPr>
              <a:t>Can</a:t>
            </a:r>
            <a:r>
              <a:rPr lang="ja-JP" altLang="en-US" sz="2600">
                <a:latin typeface="Constantia" pitchFamily="18" charset="0"/>
              </a:rPr>
              <a:t>’</a:t>
            </a:r>
            <a:r>
              <a:rPr lang="en-US" altLang="ja-JP" sz="2600">
                <a:latin typeface="Constantia" pitchFamily="18" charset="0"/>
              </a:rPr>
              <a:t>t, may not</a:t>
            </a:r>
          </a:p>
          <a:p>
            <a:pPr marL="273050" indent="-273050" eaLnBrk="0" hangingPunct="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>
                <a:latin typeface="Constantia" pitchFamily="18" charset="0"/>
              </a:rPr>
              <a:t>Don</a:t>
            </a:r>
            <a:r>
              <a:rPr lang="ja-JP" altLang="en-US" sz="2600">
                <a:latin typeface="Constantia" pitchFamily="18" charset="0"/>
              </a:rPr>
              <a:t>’</a:t>
            </a:r>
            <a:r>
              <a:rPr lang="en-US" altLang="ja-JP" sz="2600">
                <a:latin typeface="Constantia" pitchFamily="18" charset="0"/>
              </a:rPr>
              <a:t>t know</a:t>
            </a:r>
          </a:p>
          <a:p>
            <a:pPr marL="273050" indent="-273050" eaLnBrk="0" hangingPunct="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>
                <a:latin typeface="Constantia" pitchFamily="18" charset="0"/>
              </a:rPr>
              <a:t>Don</a:t>
            </a:r>
            <a:r>
              <a:rPr lang="ja-JP" altLang="en-US" sz="2600">
                <a:latin typeface="Constantia" pitchFamily="18" charset="0"/>
              </a:rPr>
              <a:t>’</a:t>
            </a:r>
            <a:r>
              <a:rPr lang="en-US" altLang="ja-JP" sz="2600">
                <a:latin typeface="Constantia" pitchFamily="18" charset="0"/>
              </a:rPr>
              <a:t>t like</a:t>
            </a:r>
          </a:p>
          <a:p>
            <a:pPr marL="273050" indent="-273050" eaLnBrk="0" hangingPunct="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>
                <a:latin typeface="Constantia" pitchFamily="18" charset="0"/>
              </a:rPr>
              <a:t>Don</a:t>
            </a:r>
            <a:r>
              <a:rPr lang="ja-JP" altLang="en-US" sz="2600">
                <a:latin typeface="Constantia" pitchFamily="18" charset="0"/>
              </a:rPr>
              <a:t>’</a:t>
            </a:r>
            <a:r>
              <a:rPr lang="en-US" altLang="ja-JP" sz="2600">
                <a:latin typeface="Constantia" pitchFamily="18" charset="0"/>
              </a:rPr>
              <a:t>t understand</a:t>
            </a:r>
          </a:p>
          <a:p>
            <a:pPr marL="273050" indent="-273050" eaLnBrk="0" hangingPunct="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>
                <a:latin typeface="Constantia" pitchFamily="18" charset="0"/>
              </a:rPr>
              <a:t>Understand</a:t>
            </a:r>
          </a:p>
          <a:p>
            <a:pPr marL="273050" indent="-273050" eaLnBrk="0" hangingPunct="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>
                <a:latin typeface="Constantia" pitchFamily="18" charset="0"/>
              </a:rPr>
              <a:t>I</a:t>
            </a:r>
            <a:r>
              <a:rPr lang="ja-JP" altLang="en-US" sz="2600">
                <a:latin typeface="Constantia" pitchFamily="18" charset="0"/>
              </a:rPr>
              <a:t>’</a:t>
            </a:r>
            <a:r>
              <a:rPr lang="en-US" altLang="ja-JP" sz="2600">
                <a:latin typeface="Constantia" pitchFamily="18" charset="0"/>
              </a:rPr>
              <a:t>m not, not me</a:t>
            </a:r>
          </a:p>
          <a:p>
            <a:pPr marL="273050" indent="-273050" eaLnBrk="0" hangingPunct="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>
                <a:latin typeface="Constantia" pitchFamily="18" charset="0"/>
              </a:rPr>
              <a:t>To know </a:t>
            </a:r>
          </a:p>
          <a:p>
            <a:pPr marL="273050" indent="-273050" eaLnBrk="0" hangingPunct="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>
                <a:latin typeface="Constantia" pitchFamily="18" charset="0"/>
              </a:rPr>
              <a:t>To like</a:t>
            </a:r>
          </a:p>
        </p:txBody>
      </p:sp>
      <p:sp>
        <p:nvSpPr>
          <p:cNvPr id="86020" name="Rectangle 5"/>
          <p:cNvSpPr>
            <a:spLocks/>
          </p:cNvSpPr>
          <p:nvPr/>
        </p:nvSpPr>
        <p:spPr bwMode="auto">
          <a:xfrm>
            <a:off x="6248400" y="1600200"/>
            <a:ext cx="3581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eaLnBrk="0" hangingPunct="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>
                <a:latin typeface="Constantia" pitchFamily="18" charset="0"/>
              </a:rPr>
              <a:t>To be absent</a:t>
            </a:r>
          </a:p>
          <a:p>
            <a:pPr marL="273050" indent="-273050" eaLnBrk="0" hangingPunct="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>
                <a:latin typeface="Constantia" pitchFamily="18" charset="0"/>
              </a:rPr>
              <a:t>I don</a:t>
            </a:r>
            <a:r>
              <a:rPr lang="ja-JP" altLang="en-US" sz="2600">
                <a:latin typeface="Constantia" pitchFamily="18" charset="0"/>
              </a:rPr>
              <a:t>’</a:t>
            </a:r>
            <a:r>
              <a:rPr lang="en-US" altLang="ja-JP" sz="2600">
                <a:latin typeface="Constantia" pitchFamily="18" charset="0"/>
              </a:rPr>
              <a:t>t  mind,</a:t>
            </a:r>
          </a:p>
          <a:p>
            <a:pPr marL="639763" lvl="1" indent="-246063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400">
                <a:latin typeface="Constantia" pitchFamily="18" charset="0"/>
              </a:rPr>
              <a:t> Do you mind?</a:t>
            </a:r>
          </a:p>
          <a:p>
            <a:pPr marL="273050" indent="-273050" eaLnBrk="0" hangingPunct="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>
                <a:latin typeface="Constantia" pitchFamily="18" charset="0"/>
              </a:rPr>
              <a:t>Due, owe</a:t>
            </a:r>
          </a:p>
          <a:p>
            <a:pPr marL="273050" indent="-273050" eaLnBrk="0" hangingPunct="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>
                <a:latin typeface="Constantia" pitchFamily="18" charset="0"/>
              </a:rPr>
              <a:t>Favorite</a:t>
            </a:r>
          </a:p>
          <a:p>
            <a:pPr marL="273050" indent="-273050" eaLnBrk="0" hangingPunct="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>
                <a:latin typeface="Constantia" pitchFamily="18" charset="0"/>
              </a:rPr>
              <a:t>Movie</a:t>
            </a:r>
          </a:p>
          <a:p>
            <a:pPr marL="273050" indent="-273050" eaLnBrk="0" hangingPunct="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>
                <a:latin typeface="Constantia" pitchFamily="18" charset="0"/>
              </a:rPr>
              <a:t>Practice</a:t>
            </a:r>
          </a:p>
          <a:p>
            <a:pPr marL="273050" indent="-273050" eaLnBrk="0" hangingPunct="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>
                <a:latin typeface="Constantia" pitchFamily="18" charset="0"/>
              </a:rPr>
              <a:t>School </a:t>
            </a:r>
          </a:p>
          <a:p>
            <a:pPr marL="273050" indent="-273050" eaLnBrk="0" hangingPunct="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>
                <a:latin typeface="Constantia" pitchFamily="18" charset="0"/>
              </a:rPr>
              <a:t>Today, now</a:t>
            </a:r>
          </a:p>
          <a:p>
            <a:pPr marL="273050" indent="-273050" eaLnBrk="0" hangingPunct="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en-US" sz="2600">
              <a:latin typeface="Constant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5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Review of all Unit 1 signs!!!</a:t>
            </a:r>
          </a:p>
        </p:txBody>
      </p:sp>
      <p:sp>
        <p:nvSpPr>
          <p:cNvPr id="87042" name="Rectangle 4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>
            <a:normAutofit lnSpcReduction="10000"/>
          </a:bodyPr>
          <a:lstStyle/>
          <a:p>
            <a:r>
              <a:rPr lang="en-US" sz="2000" smtClean="0">
                <a:ea typeface="ＭＳ Ｐゴシック" pitchFamily="34" charset="-128"/>
              </a:rPr>
              <a:t>Absent</a:t>
            </a:r>
          </a:p>
          <a:p>
            <a:r>
              <a:rPr lang="en-US" sz="2000" smtClean="0">
                <a:ea typeface="ＭＳ Ｐゴシック" pitchFamily="34" charset="-128"/>
              </a:rPr>
              <a:t>Afternoon</a:t>
            </a:r>
          </a:p>
          <a:p>
            <a:r>
              <a:rPr lang="en-US" sz="2000" smtClean="0">
                <a:ea typeface="ＭＳ Ｐゴシック" pitchFamily="34" charset="-128"/>
              </a:rPr>
              <a:t>Again, repeat</a:t>
            </a:r>
          </a:p>
          <a:p>
            <a:r>
              <a:rPr lang="en-US" sz="2000" smtClean="0">
                <a:ea typeface="ＭＳ Ｐゴシック" pitchFamily="34" charset="-128"/>
              </a:rPr>
              <a:t>American sign language</a:t>
            </a:r>
          </a:p>
          <a:p>
            <a:r>
              <a:rPr lang="en-US" sz="2000" smtClean="0">
                <a:ea typeface="ＭＳ Ｐゴシック" pitchFamily="34" charset="-128"/>
              </a:rPr>
              <a:t>Bathroom</a:t>
            </a:r>
          </a:p>
          <a:p>
            <a:r>
              <a:rPr lang="en-US" sz="2000" smtClean="0">
                <a:ea typeface="ＭＳ Ｐゴシック" pitchFamily="34" charset="-128"/>
              </a:rPr>
              <a:t>Blank face</a:t>
            </a:r>
          </a:p>
          <a:p>
            <a:r>
              <a:rPr lang="en-US" sz="2000" smtClean="0">
                <a:ea typeface="ＭＳ Ｐゴシック" pitchFamily="34" charset="-128"/>
              </a:rPr>
              <a:t>Bored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Busy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Can, may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Can</a:t>
            </a:r>
            <a:r>
              <a:rPr lang="ja-JP" altLang="en-US" sz="2000" smtClean="0">
                <a:ea typeface="ＭＳ Ｐゴシック" pitchFamily="34" charset="-128"/>
              </a:rPr>
              <a:t>’</a:t>
            </a:r>
            <a:r>
              <a:rPr lang="en-US" altLang="ja-JP" sz="2000" smtClean="0">
                <a:ea typeface="ＭＳ Ｐゴシック" pitchFamily="34" charset="-128"/>
              </a:rPr>
              <a:t>t, may not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Confused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Deaf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Don</a:t>
            </a:r>
            <a:r>
              <a:rPr lang="ja-JP" altLang="en-US" sz="2000" smtClean="0">
                <a:ea typeface="ＭＳ Ｐゴシック" pitchFamily="34" charset="-128"/>
              </a:rPr>
              <a:t>’</a:t>
            </a:r>
            <a:r>
              <a:rPr lang="en-US" altLang="ja-JP" sz="2000" smtClean="0">
                <a:ea typeface="ＭＳ Ｐゴシック" pitchFamily="34" charset="-128"/>
              </a:rPr>
              <a:t>t like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Don</a:t>
            </a:r>
            <a:r>
              <a:rPr lang="ja-JP" altLang="en-US" sz="2000" smtClean="0">
                <a:ea typeface="ＭＳ Ｐゴシック" pitchFamily="34" charset="-128"/>
              </a:rPr>
              <a:t>’</a:t>
            </a:r>
            <a:r>
              <a:rPr lang="en-US" altLang="ja-JP" sz="2000" smtClean="0">
                <a:ea typeface="ＭＳ Ｐゴシック" pitchFamily="34" charset="-128"/>
              </a:rPr>
              <a:t>t understand</a:t>
            </a:r>
          </a:p>
          <a:p>
            <a:endParaRPr lang="en-US" sz="2000" smtClean="0">
              <a:ea typeface="ＭＳ Ｐゴシック" pitchFamily="34" charset="-128"/>
            </a:endParaRPr>
          </a:p>
        </p:txBody>
      </p:sp>
      <p:sp>
        <p:nvSpPr>
          <p:cNvPr id="78852" name="Rectangle 5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ea typeface="+mn-ea"/>
                <a:cs typeface="+mn-cs"/>
              </a:rPr>
              <a:t>Due, owe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>
                <a:ea typeface="+mn-ea"/>
                <a:cs typeface="+mn-cs"/>
              </a:rPr>
              <a:t>Evening</a:t>
            </a:r>
            <a:r>
              <a:rPr lang="en-US" sz="2000" dirty="0">
                <a:ea typeface="+mn-ea"/>
                <a:cs typeface="+mn-cs"/>
              </a:rPr>
              <a:t>, night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>
                <a:ea typeface="+mn-ea"/>
                <a:cs typeface="+mn-cs"/>
              </a:rPr>
              <a:t>Excited</a:t>
            </a:r>
            <a:endParaRPr lang="en-US" sz="2000" dirty="0"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dirty="0" smtClean="0">
                <a:ea typeface="+mn-ea"/>
                <a:cs typeface="+mn-cs"/>
              </a:rPr>
              <a:t>Eye </a:t>
            </a:r>
            <a:r>
              <a:rPr lang="en-US" sz="2000" dirty="0">
                <a:ea typeface="+mn-ea"/>
                <a:cs typeface="+mn-cs"/>
              </a:rPr>
              <a:t>contact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>
                <a:ea typeface="+mn-ea"/>
                <a:cs typeface="+mn-cs"/>
              </a:rPr>
              <a:t>Facial </a:t>
            </a:r>
            <a:r>
              <a:rPr lang="en-US" sz="2000" dirty="0">
                <a:ea typeface="+mn-ea"/>
                <a:cs typeface="+mn-cs"/>
              </a:rPr>
              <a:t>expressions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>
                <a:ea typeface="+mn-ea"/>
                <a:cs typeface="+mn-cs"/>
              </a:rPr>
              <a:t>Favorite</a:t>
            </a:r>
            <a:endParaRPr lang="en-US" sz="2000" dirty="0"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dirty="0" smtClean="0">
                <a:ea typeface="+mn-ea"/>
                <a:cs typeface="+mn-cs"/>
              </a:rPr>
              <a:t>Fine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ea typeface="+mn-ea"/>
                <a:cs typeface="+mn-cs"/>
              </a:rPr>
              <a:t>Focus, pay attention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>
                <a:ea typeface="+mn-ea"/>
                <a:cs typeface="+mn-cs"/>
              </a:rPr>
              <a:t>Friend</a:t>
            </a:r>
            <a:endParaRPr lang="en-US" sz="2000" dirty="0"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dirty="0" smtClean="0">
                <a:ea typeface="+mn-ea"/>
                <a:cs typeface="+mn-cs"/>
              </a:rPr>
              <a:t>Go-to</a:t>
            </a:r>
            <a:endParaRPr lang="en-US" sz="2000" dirty="0"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dirty="0" smtClean="0">
                <a:ea typeface="+mn-ea"/>
                <a:cs typeface="+mn-cs"/>
              </a:rPr>
              <a:t>Good</a:t>
            </a:r>
            <a:r>
              <a:rPr lang="en-US" sz="2000" dirty="0">
                <a:ea typeface="+mn-ea"/>
                <a:cs typeface="+mn-cs"/>
              </a:rPr>
              <a:t>, well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>
                <a:ea typeface="+mn-ea"/>
                <a:cs typeface="+mn-cs"/>
              </a:rPr>
              <a:t>Good-bye</a:t>
            </a:r>
            <a:endParaRPr lang="en-US" sz="2000" dirty="0"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dirty="0" smtClean="0">
                <a:ea typeface="+mn-ea"/>
                <a:cs typeface="+mn-cs"/>
              </a:rPr>
              <a:t>Happy</a:t>
            </a:r>
            <a:endParaRPr lang="en-US" sz="2000" dirty="0"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dirty="0" smtClean="0">
                <a:ea typeface="+mn-ea"/>
                <a:cs typeface="+mn-cs"/>
              </a:rPr>
              <a:t>Hard </a:t>
            </a:r>
            <a:r>
              <a:rPr lang="en-US" sz="2000" dirty="0">
                <a:ea typeface="+mn-ea"/>
                <a:cs typeface="+mn-cs"/>
              </a:rPr>
              <a:t>of hearing</a:t>
            </a: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000" dirty="0"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000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64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55797" r="1961" b="65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2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Review of all Unit 1 signs!!!</a:t>
            </a:r>
          </a:p>
        </p:txBody>
      </p:sp>
      <p:sp>
        <p:nvSpPr>
          <p:cNvPr id="88066" name="Rectangle 4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114800" cy="5181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He, she, it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Hearing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Hello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Hold on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Homework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I am, me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I don</a:t>
            </a:r>
            <a:r>
              <a:rPr lang="ja-JP" altLang="en-US" sz="2400" dirty="0" smtClean="0">
                <a:ea typeface="ＭＳ Ｐゴシック" pitchFamily="34" charset="-128"/>
              </a:rPr>
              <a:t>’</a:t>
            </a:r>
            <a:r>
              <a:rPr lang="en-US" altLang="ja-JP" sz="2400" dirty="0" smtClean="0">
                <a:ea typeface="ＭＳ Ｐゴシック" pitchFamily="34" charset="-128"/>
              </a:rPr>
              <a:t>t mind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Introduce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Know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Last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Later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Learn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Like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Look at me</a:t>
            </a:r>
          </a:p>
          <a:p>
            <a:pPr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88067" name="Rectangle 5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105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Mad, angry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Me too, same here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Meet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Morning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Movie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My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Name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Nice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No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No eye contact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Nothing, not much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Please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Practice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Sad</a:t>
            </a:r>
          </a:p>
          <a:p>
            <a:pPr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14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Review of all Unit 1 signs!!!</a:t>
            </a:r>
          </a:p>
        </p:txBody>
      </p:sp>
      <p:sp>
        <p:nvSpPr>
          <p:cNvPr id="82947" name="Rectangle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81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>
                <a:ea typeface="+mn-ea"/>
                <a:cs typeface="+mn-cs"/>
              </a:rPr>
              <a:t>Same old, the usual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ea typeface="+mn-ea"/>
                <a:cs typeface="+mn-cs"/>
              </a:rPr>
              <a:t>Scared, afraid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ea typeface="+mn-ea"/>
                <a:cs typeface="+mn-cs"/>
              </a:rPr>
              <a:t>School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ea typeface="+mn-ea"/>
                <a:cs typeface="+mn-cs"/>
              </a:rPr>
              <a:t>See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ea typeface="+mn-ea"/>
                <a:cs typeface="+mn-cs"/>
              </a:rPr>
              <a:t>Sick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ea typeface="+mn-ea"/>
                <a:cs typeface="+mn-cs"/>
              </a:rPr>
              <a:t>Sign, sign language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ea typeface="+mn-ea"/>
                <a:cs typeface="+mn-cs"/>
              </a:rPr>
              <a:t>Sleepy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ea typeface="+mn-ea"/>
                <a:cs typeface="+mn-cs"/>
              </a:rPr>
              <a:t>Slow, to slow down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400" dirty="0">
              <a:ea typeface="+mn-ea"/>
              <a:cs typeface="+mn-cs"/>
            </a:endParaRP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400" dirty="0" smtClean="0">
              <a:ea typeface="+mn-ea"/>
              <a:cs typeface="+mn-cs"/>
            </a:endParaRPr>
          </a:p>
        </p:txBody>
      </p:sp>
      <p:sp>
        <p:nvSpPr>
          <p:cNvPr id="89091" name="Rectangle 5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Tomorrow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Turn off voice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Understand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Want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We are, us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What</a:t>
            </a:r>
            <a:r>
              <a:rPr lang="ja-JP" altLang="en-US" sz="2400" dirty="0" smtClean="0">
                <a:ea typeface="ＭＳ Ｐゴシック" pitchFamily="34" charset="-128"/>
              </a:rPr>
              <a:t>’</a:t>
            </a:r>
            <a:r>
              <a:rPr lang="en-US" altLang="ja-JP" sz="2400" dirty="0" smtClean="0">
                <a:ea typeface="ＭＳ Ｐゴシック" pitchFamily="34" charset="-128"/>
              </a:rPr>
              <a:t>s up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So-so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Take care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Thank you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They 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Tired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Today, now</a:t>
            </a:r>
          </a:p>
          <a:p>
            <a:pPr>
              <a:lnSpc>
                <a:spcPct val="90000"/>
              </a:lnSpc>
            </a:pPr>
            <a:endParaRPr lang="en-US" altLang="ja-JP" sz="24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70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Review Unit 1!!!</a:t>
            </a:r>
          </a:p>
        </p:txBody>
      </p:sp>
      <p:sp>
        <p:nvSpPr>
          <p:cNvPr id="103427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 Count to 30 using your ASL numbers. </a:t>
            </a:r>
          </a:p>
          <a:p>
            <a:pPr>
              <a:lnSpc>
                <a:spcPct val="9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What is a </a:t>
            </a:r>
            <a:r>
              <a:rPr lang="en-US" sz="2400" dirty="0" err="1" smtClean="0">
                <a:ea typeface="ＭＳ Ｐゴシック" pitchFamily="34" charset="-128"/>
              </a:rPr>
              <a:t>Deixis</a:t>
            </a:r>
            <a:r>
              <a:rPr lang="en-US" sz="2400" dirty="0" smtClean="0">
                <a:ea typeface="ＭＳ Ｐゴシック" pitchFamily="34" charset="-128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Using the index finger to point to a person or object.</a:t>
            </a:r>
          </a:p>
          <a:p>
            <a:pPr lvl="1">
              <a:lnSpc>
                <a:spcPct val="9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What is a closing signal?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Using the </a:t>
            </a:r>
            <a:r>
              <a:rPr lang="en-US" dirty="0" err="1" smtClean="0">
                <a:ea typeface="ＭＳ Ｐゴシック" pitchFamily="34" charset="-128"/>
              </a:rPr>
              <a:t>Deixis</a:t>
            </a:r>
            <a:r>
              <a:rPr lang="en-US" dirty="0" smtClean="0">
                <a:ea typeface="ＭＳ Ｐゴシック" pitchFamily="34" charset="-128"/>
              </a:rPr>
              <a:t> at the end of the sentence.</a:t>
            </a:r>
          </a:p>
          <a:p>
            <a:pPr lvl="1">
              <a:lnSpc>
                <a:spcPct val="9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How do you get a Deaf person</a:t>
            </a:r>
            <a:r>
              <a:rPr lang="ja-JP" altLang="en-US" sz="2400" dirty="0" smtClean="0">
                <a:ea typeface="ＭＳ Ｐゴシック" pitchFamily="34" charset="-128"/>
              </a:rPr>
              <a:t>’</a:t>
            </a:r>
            <a:r>
              <a:rPr lang="en-US" altLang="ja-JP" sz="2400" dirty="0" smtClean="0">
                <a:ea typeface="ＭＳ Ｐゴシック" pitchFamily="34" charset="-128"/>
              </a:rPr>
              <a:t>s attention?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Tap their shoulder, wave your hand</a:t>
            </a:r>
            <a:r>
              <a:rPr lang="en-US" sz="2400" dirty="0" smtClean="0">
                <a:ea typeface="ＭＳ Ｐゴシック" pitchFamily="34" charset="-128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34978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Review Unit 1!!!</a:t>
            </a:r>
          </a:p>
        </p:txBody>
      </p:sp>
      <p:sp>
        <p:nvSpPr>
          <p:cNvPr id="10445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When hearing and Deaf people are present, it is considered rude if you don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t ______.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Sign</a:t>
            </a:r>
          </a:p>
          <a:p>
            <a:pPr lvl="1">
              <a:lnSpc>
                <a:spcPct val="9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What is the Question Maker?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Raising of your eye brows indicating you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re asking a YES or NO question</a:t>
            </a:r>
          </a:p>
          <a:p>
            <a:pPr>
              <a:lnSpc>
                <a:spcPct val="9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What is Eye Gaze?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Looking towards the area you are pointing to when using </a:t>
            </a:r>
            <a:r>
              <a:rPr lang="en-US" dirty="0" err="1" smtClean="0">
                <a:ea typeface="ＭＳ Ｐゴシック" pitchFamily="34" charset="-128"/>
              </a:rPr>
              <a:t>Deixis</a:t>
            </a:r>
            <a:r>
              <a:rPr lang="en-US" dirty="0" smtClean="0">
                <a:ea typeface="ＭＳ Ｐゴシック" pitchFamily="34" charset="-12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8783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Review Unit 1!!!</a:t>
            </a:r>
          </a:p>
        </p:txBody>
      </p:sp>
      <p:sp>
        <p:nvSpPr>
          <p:cNvPr id="10547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What does NMS stand for?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Non-Manual Signals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What are Non-Manual Signals?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The various parts to a sign that are not signed on the hands. (Ex. Facial expressions)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ASL Adverbs are made by your…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Eyes and eyebrows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107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Review Unit 1!!!</a:t>
            </a:r>
          </a:p>
        </p:txBody>
      </p:sp>
      <p:sp>
        <p:nvSpPr>
          <p:cNvPr id="10649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ASL Adjectives are made by your…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Mouth, tongue, and lips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What are facial expressions?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Convey the tone of your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voice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while you sign, show how you are feeling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What are two NMS that you already use?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The head nod (yes) and head shake (no)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035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Conversation Practice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Stand next to someone you don’t know very well.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Get out a piece of paper…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On your paper, write down three questions for your partner, using vocabulary you have learned so far. 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Sign the question to your partner using ASL, and write down their answer.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You may only sign each question </a:t>
            </a:r>
            <a:r>
              <a:rPr lang="en-US" b="1" u="sng" smtClean="0">
                <a:ea typeface="ＭＳ Ｐゴシック" pitchFamily="34" charset="-128"/>
              </a:rPr>
              <a:t>2 times. </a:t>
            </a:r>
          </a:p>
          <a:p>
            <a:pPr lvl="1"/>
            <a:endParaRPr lang="en-US" b="1" u="sng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***If you don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t understand, ask them to repeat the question. 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437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4600" smtClean="0">
                <a:ea typeface="ＭＳ Ｐゴシック" pitchFamily="34" charset="-128"/>
              </a:rPr>
              <a:t>“</a:t>
            </a:r>
            <a:r>
              <a:rPr lang="en-US" altLang="ja-JP" sz="4600" smtClean="0">
                <a:ea typeface="ＭＳ Ｐゴシック" pitchFamily="34" charset="-128"/>
              </a:rPr>
              <a:t>How are you?</a:t>
            </a:r>
            <a:r>
              <a:rPr lang="ja-JP" altLang="en-US" sz="4600" smtClean="0">
                <a:ea typeface="ＭＳ Ｐゴシック" pitchFamily="34" charset="-128"/>
              </a:rPr>
              <a:t>”</a:t>
            </a:r>
            <a:r>
              <a:rPr lang="en-US" altLang="ja-JP" sz="4600" smtClean="0">
                <a:ea typeface="ＭＳ Ｐゴシック" pitchFamily="34" charset="-128"/>
              </a:rPr>
              <a:t>&amp; </a:t>
            </a:r>
            <a:r>
              <a:rPr lang="ja-JP" altLang="en-US" sz="4600" smtClean="0">
                <a:ea typeface="ＭＳ Ｐゴシック" pitchFamily="34" charset="-128"/>
              </a:rPr>
              <a:t>“</a:t>
            </a:r>
            <a:r>
              <a:rPr lang="en-US" altLang="ja-JP" sz="4600" smtClean="0">
                <a:ea typeface="ＭＳ Ｐゴシック" pitchFamily="34" charset="-128"/>
              </a:rPr>
              <a:t>What</a:t>
            </a:r>
            <a:r>
              <a:rPr lang="ja-JP" altLang="en-US" sz="4600" smtClean="0">
                <a:ea typeface="ＭＳ Ｐゴシック" pitchFamily="34" charset="-128"/>
              </a:rPr>
              <a:t>’</a:t>
            </a:r>
            <a:r>
              <a:rPr lang="en-US" altLang="ja-JP" sz="4600" smtClean="0">
                <a:ea typeface="ＭＳ Ｐゴシック" pitchFamily="34" charset="-128"/>
              </a:rPr>
              <a:t>s Up</a:t>
            </a:r>
            <a:r>
              <a:rPr lang="ja-JP" altLang="en-US" sz="4600" smtClean="0">
                <a:ea typeface="ＭＳ Ｐゴシック" pitchFamily="34" charset="-128"/>
              </a:rPr>
              <a:t>”</a:t>
            </a:r>
            <a:r>
              <a:rPr lang="en-US" altLang="ja-JP" sz="4600" smtClean="0">
                <a:ea typeface="ＭＳ Ｐゴシック" pitchFamily="34" charset="-128"/>
              </a:rPr>
              <a:t> Vocabulary </a:t>
            </a:r>
            <a:r>
              <a:rPr lang="en-US" altLang="ja-JP" sz="3600" smtClean="0">
                <a:ea typeface="ＭＳ Ｐゴシック" pitchFamily="34" charset="-128"/>
              </a:rPr>
              <a:t>(pg. 5)</a:t>
            </a:r>
            <a:endParaRPr lang="en-US" sz="3600" smtClean="0">
              <a:ea typeface="ＭＳ Ｐゴシック" pitchFamily="34" charset="-128"/>
            </a:endParaRPr>
          </a:p>
        </p:txBody>
      </p:sp>
      <p:sp>
        <p:nvSpPr>
          <p:cNvPr id="23554" name="Rectangle 5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618037"/>
          </a:xfrm>
        </p:spPr>
        <p:txBody>
          <a:bodyPr/>
          <a:lstStyle/>
          <a:p>
            <a:r>
              <a:rPr lang="en-US" sz="2200" smtClean="0">
                <a:ea typeface="ＭＳ Ｐゴシック" pitchFamily="34" charset="-128"/>
              </a:rPr>
              <a:t>BUSY</a:t>
            </a:r>
          </a:p>
          <a:p>
            <a:endParaRPr lang="en-US" sz="2200" smtClean="0">
              <a:ea typeface="ＭＳ Ｐゴシック" pitchFamily="34" charset="-128"/>
            </a:endParaRPr>
          </a:p>
          <a:p>
            <a:r>
              <a:rPr lang="en-US" sz="2200" smtClean="0">
                <a:ea typeface="ＭＳ Ｐゴシック" pitchFamily="34" charset="-128"/>
              </a:rPr>
              <a:t>CONFUSED</a:t>
            </a:r>
          </a:p>
          <a:p>
            <a:endParaRPr lang="en-US" sz="2200" smtClean="0">
              <a:ea typeface="ＭＳ Ｐゴシック" pitchFamily="34" charset="-128"/>
            </a:endParaRPr>
          </a:p>
          <a:p>
            <a:r>
              <a:rPr lang="en-US" sz="2200" smtClean="0">
                <a:ea typeface="ＭＳ Ｐゴシック" pitchFamily="34" charset="-128"/>
              </a:rPr>
              <a:t>FINE</a:t>
            </a:r>
          </a:p>
          <a:p>
            <a:endParaRPr lang="en-US" sz="2200" smtClean="0">
              <a:ea typeface="ＭＳ Ｐゴシック" pitchFamily="34" charset="-128"/>
            </a:endParaRPr>
          </a:p>
          <a:p>
            <a:r>
              <a:rPr lang="en-US" sz="2200" smtClean="0">
                <a:ea typeface="ＭＳ Ｐゴシック" pitchFamily="34" charset="-128"/>
              </a:rPr>
              <a:t>(To be) GOOD, WELL</a:t>
            </a:r>
          </a:p>
          <a:p>
            <a:endParaRPr lang="en-US" sz="2200" smtClean="0">
              <a:ea typeface="ＭＳ Ｐゴシック" pitchFamily="34" charset="-128"/>
            </a:endParaRPr>
          </a:p>
          <a:p>
            <a:r>
              <a:rPr lang="en-US" sz="2200" smtClean="0">
                <a:ea typeface="ＭＳ Ｐゴシック" pitchFamily="34" charset="-128"/>
              </a:rPr>
              <a:t>HAPPY</a:t>
            </a:r>
          </a:p>
          <a:p>
            <a:endParaRPr lang="en-US" sz="2200" smtClean="0">
              <a:ea typeface="ＭＳ Ｐゴシック" pitchFamily="34" charset="-128"/>
            </a:endParaRPr>
          </a:p>
          <a:p>
            <a:endParaRPr lang="en-US" sz="2200" smtClean="0">
              <a:ea typeface="ＭＳ Ｐゴシック" pitchFamily="34" charset="-128"/>
            </a:endParaRPr>
          </a:p>
        </p:txBody>
      </p:sp>
      <p:sp>
        <p:nvSpPr>
          <p:cNvPr id="23555" name="Rectangle 6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r>
              <a:rPr lang="en-US" sz="2200" smtClean="0">
                <a:ea typeface="ＭＳ Ｐゴシック" pitchFamily="34" charset="-128"/>
              </a:rPr>
              <a:t>NOTHING, NOT-MUCH</a:t>
            </a:r>
          </a:p>
          <a:p>
            <a:endParaRPr lang="en-US" sz="2200" smtClean="0">
              <a:ea typeface="ＭＳ Ｐゴシック" pitchFamily="34" charset="-128"/>
            </a:endParaRPr>
          </a:p>
          <a:p>
            <a:r>
              <a:rPr lang="en-US" sz="2200" smtClean="0">
                <a:ea typeface="ＭＳ Ｐゴシック" pitchFamily="34" charset="-128"/>
              </a:rPr>
              <a:t>SAME-OLD, USUAL</a:t>
            </a:r>
          </a:p>
          <a:p>
            <a:endParaRPr lang="en-US" sz="2200" smtClean="0">
              <a:ea typeface="ＭＳ Ｐゴシック" pitchFamily="34" charset="-128"/>
            </a:endParaRPr>
          </a:p>
          <a:p>
            <a:r>
              <a:rPr lang="en-US" sz="2200" smtClean="0">
                <a:ea typeface="ＭＳ Ｐゴシック" pitchFamily="34" charset="-128"/>
              </a:rPr>
              <a:t>SLEEPY</a:t>
            </a:r>
          </a:p>
          <a:p>
            <a:endParaRPr lang="en-US" sz="2200" smtClean="0">
              <a:ea typeface="ＭＳ Ｐゴシック" pitchFamily="34" charset="-128"/>
            </a:endParaRPr>
          </a:p>
          <a:p>
            <a:r>
              <a:rPr lang="en-US" sz="2200" smtClean="0">
                <a:ea typeface="ＭＳ Ｐゴシック" pitchFamily="34" charset="-128"/>
              </a:rPr>
              <a:t>SO-SO</a:t>
            </a:r>
          </a:p>
          <a:p>
            <a:endParaRPr lang="en-US" sz="2200" smtClean="0">
              <a:ea typeface="ＭＳ Ｐゴシック" pitchFamily="34" charset="-128"/>
            </a:endParaRPr>
          </a:p>
          <a:p>
            <a:r>
              <a:rPr lang="en-US" sz="2200" smtClean="0">
                <a:ea typeface="ＭＳ Ｐゴシック" pitchFamily="34" charset="-128"/>
              </a:rPr>
              <a:t>TIRED</a:t>
            </a:r>
          </a:p>
        </p:txBody>
      </p:sp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0" y="6019800"/>
            <a:ext cx="891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/>
              <a:t>It can all change with your facial expression. </a:t>
            </a:r>
          </a:p>
          <a:p>
            <a:pPr algn="ctr" eaLnBrk="1" hangingPunct="1"/>
            <a:r>
              <a:rPr lang="en-US"/>
              <a:t>Example: SAME-OLD</a:t>
            </a:r>
          </a:p>
        </p:txBody>
      </p:sp>
    </p:spTree>
    <p:extLst>
      <p:ext uri="{BB962C8B-B14F-4D97-AF65-F5344CB8AC3E}">
        <p14:creationId xmlns:p14="http://schemas.microsoft.com/office/powerpoint/2010/main" val="5669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3573</TotalTime>
  <Words>3144</Words>
  <Application>Microsoft Office PowerPoint</Application>
  <PresentationFormat>On-screen Show (4:3)</PresentationFormat>
  <Paragraphs>721</Paragraphs>
  <Slides>87</Slides>
  <Notes>0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Flow</vt:lpstr>
      <vt:lpstr>Master ASL Unit 1</vt:lpstr>
      <vt:lpstr>Meet the Characters (pg. 3)</vt:lpstr>
      <vt:lpstr>PowerPoint Presentation</vt:lpstr>
      <vt:lpstr>PowerPoint Presentation</vt:lpstr>
      <vt:lpstr>PowerPoint Presentation</vt:lpstr>
      <vt:lpstr>PowerPoint Presentation</vt:lpstr>
      <vt:lpstr>GREETINGS!  </vt:lpstr>
      <vt:lpstr>PowerPoint Presentation</vt:lpstr>
      <vt:lpstr>“How are you?”&amp; “What’s Up” Vocabulary (pg. 5)</vt:lpstr>
      <vt:lpstr>   Practice with a partner…</vt:lpstr>
      <vt:lpstr>Would you use  “What’s Up?” or “How are you?”</vt:lpstr>
      <vt:lpstr>BEING verbs</vt:lpstr>
      <vt:lpstr>Deixis  (pronounced “dike – sis”)(pg. 6)</vt:lpstr>
      <vt:lpstr>PowerPoint Presentation</vt:lpstr>
      <vt:lpstr>PowerPoint Presentation</vt:lpstr>
      <vt:lpstr>Vocabulary Review</vt:lpstr>
      <vt:lpstr>Review Continue</vt:lpstr>
      <vt:lpstr>Introductions,  Making Conversation, Signing Good-bye</vt:lpstr>
      <vt:lpstr>PowerPoint Presentation</vt:lpstr>
      <vt:lpstr>Why do I point Twice? Pg. 9</vt:lpstr>
      <vt:lpstr>Closing Signal</vt:lpstr>
      <vt:lpstr>Introducing yourself</vt:lpstr>
      <vt:lpstr>Class Practice</vt:lpstr>
      <vt:lpstr>PowerPoint Presentation</vt:lpstr>
      <vt:lpstr>Deaf Culture Tid-bit</vt:lpstr>
      <vt:lpstr>Eyes on ASL #3 </vt:lpstr>
      <vt:lpstr>PowerPoint Presentation</vt:lpstr>
      <vt:lpstr>Introductions Vocabulary Pg. 12</vt:lpstr>
      <vt:lpstr>Accent Step page. 12</vt:lpstr>
      <vt:lpstr>Practice Sentences Pg. 9 &amp; 11</vt:lpstr>
      <vt:lpstr>Interacting with Deaf People</vt:lpstr>
      <vt:lpstr>Interacting with Deaf People </vt:lpstr>
      <vt:lpstr>Review- Introductions </vt:lpstr>
      <vt:lpstr>PowerPoint Presentation</vt:lpstr>
      <vt:lpstr>Making Conversation Pg. 17</vt:lpstr>
      <vt:lpstr>Introducing a friend… pg 13</vt:lpstr>
      <vt:lpstr>PowerPoint Presentation</vt:lpstr>
      <vt:lpstr>The Question Maker (pg. 15)</vt:lpstr>
      <vt:lpstr>Classroom Exercise J</vt:lpstr>
      <vt:lpstr>Accent Step (pg 17)</vt:lpstr>
      <vt:lpstr>Signs you should know for your quiz!</vt:lpstr>
      <vt:lpstr>PowerPoint Presentation</vt:lpstr>
      <vt:lpstr>Accent Step (pg. 19)</vt:lpstr>
      <vt:lpstr>Farewell Vocabulary Pg. 20</vt:lpstr>
      <vt:lpstr>Saying Good-bye Pg. 19</vt:lpstr>
      <vt:lpstr>Facial Expressions</vt:lpstr>
      <vt:lpstr>Facial Expressions pg. 25</vt:lpstr>
      <vt:lpstr>Accent Step (pg 27)</vt:lpstr>
      <vt:lpstr>PowerPoint Presentation</vt:lpstr>
      <vt:lpstr>Signing with Facial Expressions  pg. 26</vt:lpstr>
      <vt:lpstr>PowerPoint Presentation</vt:lpstr>
      <vt:lpstr>Using NMS (pg 28)</vt:lpstr>
      <vt:lpstr>Non Manual Signals pg. 25</vt:lpstr>
      <vt:lpstr>PowerPoint Presentation</vt:lpstr>
      <vt:lpstr>Using NMS Vocabulary pg. 29</vt:lpstr>
      <vt:lpstr>Signing with Facial Expressions  pg. 26</vt:lpstr>
      <vt:lpstr>Number time!</vt:lpstr>
      <vt:lpstr>PowerPoint Presentation</vt:lpstr>
      <vt:lpstr>Conversation Vocabulary (p. 30)</vt:lpstr>
      <vt:lpstr>Using NMS, sign the phrase.</vt:lpstr>
      <vt:lpstr>Focus: “How do people learn American Sign Language?” pg. 22-23</vt:lpstr>
      <vt:lpstr>Main Points: </vt:lpstr>
      <vt:lpstr>Main Points Cont’d…</vt:lpstr>
      <vt:lpstr>What is the best way to learn a language? </vt:lpstr>
      <vt:lpstr>Pg 23. </vt:lpstr>
      <vt:lpstr>PowerPoint Presentation</vt:lpstr>
      <vt:lpstr>Pg. 23 continued</vt:lpstr>
      <vt:lpstr>Where are the “little” words like is, to, and are? Pg 24. </vt:lpstr>
      <vt:lpstr>Page 24 continued… </vt:lpstr>
      <vt:lpstr>Accent Steps (pg 28)</vt:lpstr>
      <vt:lpstr> Time + Topic + Comment</vt:lpstr>
      <vt:lpstr>Sign practice using NMS…</vt:lpstr>
      <vt:lpstr>Using NMS (pg 28)</vt:lpstr>
      <vt:lpstr>Let’s review and learn some NUMBERS!  21 - 30</vt:lpstr>
      <vt:lpstr>Partner Practice…</vt:lpstr>
      <vt:lpstr>Partner Practice</vt:lpstr>
      <vt:lpstr>WE HAVE FINISHED UNIT 1!!!</vt:lpstr>
      <vt:lpstr>PowerPoint Presentation</vt:lpstr>
      <vt:lpstr>Review of all Unit 1 signs!!!</vt:lpstr>
      <vt:lpstr>Review of all Unit 1 signs!!!</vt:lpstr>
      <vt:lpstr>Review of all Unit 1 signs!!!</vt:lpstr>
      <vt:lpstr>Review Unit 1!!!</vt:lpstr>
      <vt:lpstr>Review Unit 1!!!</vt:lpstr>
      <vt:lpstr>Review Unit 1!!!</vt:lpstr>
      <vt:lpstr>Review Unit 1!!!</vt:lpstr>
      <vt:lpstr>Conversation Practice </vt:lpstr>
      <vt:lpstr>Get out a piece of paper…</vt:lpstr>
    </vt:vector>
  </TitlesOfParts>
  <Company>Plano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ASL Unit 1</dc:title>
  <dc:creator>Rebecca Mallory</dc:creator>
  <cp:lastModifiedBy>Rebecca Mallory</cp:lastModifiedBy>
  <cp:revision>56</cp:revision>
  <dcterms:created xsi:type="dcterms:W3CDTF">2013-08-29T21:13:27Z</dcterms:created>
  <dcterms:modified xsi:type="dcterms:W3CDTF">2015-07-27T03:10:47Z</dcterms:modified>
</cp:coreProperties>
</file>